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9" r:id="rId1"/>
  </p:sldMasterIdLst>
  <p:sldIdLst>
    <p:sldId id="256" r:id="rId2"/>
    <p:sldId id="257" r:id="rId3"/>
    <p:sldId id="258" r:id="rId4"/>
    <p:sldId id="259" r:id="rId5"/>
    <p:sldId id="260" r:id="rId6"/>
    <p:sldId id="261" r:id="rId7"/>
    <p:sldId id="262" r:id="rId8"/>
    <p:sldId id="265" r:id="rId9"/>
    <p:sldId id="266" r:id="rId10"/>
    <p:sldId id="267" r:id="rId11"/>
    <p:sldId id="268" r:id="rId12"/>
    <p:sldId id="270" r:id="rId13"/>
    <p:sldId id="271" r:id="rId14"/>
    <p:sldId id="272" r:id="rId15"/>
    <p:sldId id="273" r:id="rId16"/>
    <p:sldId id="274"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369994-979C-47AF-81A1-DD2E327D88FC}" v="3" dt="2023-05-16T07:10:25.7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ushik G.S" userId="4bcc2f4ed5ae552b" providerId="LiveId" clId="{2E369994-979C-47AF-81A1-DD2E327D88FC}"/>
    <pc:docChg chg="custSel delSld modSld">
      <pc:chgData name="Kaushik G.S" userId="4bcc2f4ed5ae552b" providerId="LiveId" clId="{2E369994-979C-47AF-81A1-DD2E327D88FC}" dt="2023-05-16T07:10:20.071" v="374" actId="313"/>
      <pc:docMkLst>
        <pc:docMk/>
      </pc:docMkLst>
      <pc:sldChg chg="modSp mod">
        <pc:chgData name="Kaushik G.S" userId="4bcc2f4ed5ae552b" providerId="LiveId" clId="{2E369994-979C-47AF-81A1-DD2E327D88FC}" dt="2023-05-16T07:10:20.071" v="374" actId="313"/>
        <pc:sldMkLst>
          <pc:docMk/>
          <pc:sldMk cId="209963934" sldId="256"/>
        </pc:sldMkLst>
        <pc:spChg chg="mod">
          <ac:chgData name="Kaushik G.S" userId="4bcc2f4ed5ae552b" providerId="LiveId" clId="{2E369994-979C-47AF-81A1-DD2E327D88FC}" dt="2023-05-16T07:10:20.071" v="374" actId="313"/>
          <ac:spMkLst>
            <pc:docMk/>
            <pc:sldMk cId="209963934" sldId="256"/>
            <ac:spMk id="3" creationId="{866CEED2-E5E0-7AEF-6CEB-E1C9B97F5110}"/>
          </ac:spMkLst>
        </pc:spChg>
      </pc:sldChg>
      <pc:sldChg chg="addSp delSp modSp mod setBg setClrOvrMap">
        <pc:chgData name="Kaushik G.S" userId="4bcc2f4ed5ae552b" providerId="LiveId" clId="{2E369994-979C-47AF-81A1-DD2E327D88FC}" dt="2023-05-16T06:01:40.797" v="371" actId="26606"/>
        <pc:sldMkLst>
          <pc:docMk/>
          <pc:sldMk cId="200460908" sldId="257"/>
        </pc:sldMkLst>
        <pc:spChg chg="mod">
          <ac:chgData name="Kaushik G.S" userId="4bcc2f4ed5ae552b" providerId="LiveId" clId="{2E369994-979C-47AF-81A1-DD2E327D88FC}" dt="2023-05-16T06:01:40.797" v="371" actId="26606"/>
          <ac:spMkLst>
            <pc:docMk/>
            <pc:sldMk cId="200460908" sldId="257"/>
            <ac:spMk id="2" creationId="{C894C793-DBF7-467A-3617-BB56C5901152}"/>
          </ac:spMkLst>
        </pc:spChg>
        <pc:spChg chg="mod">
          <ac:chgData name="Kaushik G.S" userId="4bcc2f4ed5ae552b" providerId="LiveId" clId="{2E369994-979C-47AF-81A1-DD2E327D88FC}" dt="2023-05-16T06:01:40.797" v="371" actId="26606"/>
          <ac:spMkLst>
            <pc:docMk/>
            <pc:sldMk cId="200460908" sldId="257"/>
            <ac:spMk id="3" creationId="{621A3182-D6EE-81CB-D4EC-01B1536F1968}"/>
          </ac:spMkLst>
        </pc:spChg>
        <pc:spChg chg="add del">
          <ac:chgData name="Kaushik G.S" userId="4bcc2f4ed5ae552b" providerId="LiveId" clId="{2E369994-979C-47AF-81A1-DD2E327D88FC}" dt="2023-05-16T06:01:40.797" v="371" actId="26606"/>
          <ac:spMkLst>
            <pc:docMk/>
            <pc:sldMk cId="200460908" sldId="257"/>
            <ac:spMk id="9" creationId="{F13C74B1-5B17-4795-BED0-7140497B445A}"/>
          </ac:spMkLst>
        </pc:spChg>
        <pc:spChg chg="add del">
          <ac:chgData name="Kaushik G.S" userId="4bcc2f4ed5ae552b" providerId="LiveId" clId="{2E369994-979C-47AF-81A1-DD2E327D88FC}" dt="2023-05-16T06:01:40.797" v="371" actId="26606"/>
          <ac:spMkLst>
            <pc:docMk/>
            <pc:sldMk cId="200460908" sldId="257"/>
            <ac:spMk id="11" creationId="{3FCFB1DE-0B7E-48CC-BA90-B2AB0889F9D6}"/>
          </ac:spMkLst>
        </pc:spChg>
        <pc:spChg chg="add">
          <ac:chgData name="Kaushik G.S" userId="4bcc2f4ed5ae552b" providerId="LiveId" clId="{2E369994-979C-47AF-81A1-DD2E327D88FC}" dt="2023-05-16T06:01:40.797" v="371" actId="26606"/>
          <ac:spMkLst>
            <pc:docMk/>
            <pc:sldMk cId="200460908" sldId="257"/>
            <ac:spMk id="16" creationId="{F95DC6D5-A7B0-4D09-A7A5-62869A0D2C51}"/>
          </ac:spMkLst>
        </pc:spChg>
        <pc:spChg chg="add">
          <ac:chgData name="Kaushik G.S" userId="4bcc2f4ed5ae552b" providerId="LiveId" clId="{2E369994-979C-47AF-81A1-DD2E327D88FC}" dt="2023-05-16T06:01:40.797" v="371" actId="26606"/>
          <ac:spMkLst>
            <pc:docMk/>
            <pc:sldMk cId="200460908" sldId="257"/>
            <ac:spMk id="18" creationId="{E72C4BCF-DD12-4745-97A9-F340887E1FDD}"/>
          </ac:spMkLst>
        </pc:spChg>
        <pc:picChg chg="add mod ord">
          <ac:chgData name="Kaushik G.S" userId="4bcc2f4ed5ae552b" providerId="LiveId" clId="{2E369994-979C-47AF-81A1-DD2E327D88FC}" dt="2023-05-16T06:01:40.797" v="371" actId="26606"/>
          <ac:picMkLst>
            <pc:docMk/>
            <pc:sldMk cId="200460908" sldId="257"/>
            <ac:picMk id="5" creationId="{06BFEA74-A181-0145-5F4B-51AB44DBE694}"/>
          </ac:picMkLst>
        </pc:picChg>
      </pc:sldChg>
      <pc:sldChg chg="addSp modSp mod setBg setClrOvrMap">
        <pc:chgData name="Kaushik G.S" userId="4bcc2f4ed5ae552b" providerId="LiveId" clId="{2E369994-979C-47AF-81A1-DD2E327D88FC}" dt="2023-05-16T05:58:44.364" v="368" actId="27636"/>
        <pc:sldMkLst>
          <pc:docMk/>
          <pc:sldMk cId="4102764493" sldId="258"/>
        </pc:sldMkLst>
        <pc:spChg chg="mod">
          <ac:chgData name="Kaushik G.S" userId="4bcc2f4ed5ae552b" providerId="LiveId" clId="{2E369994-979C-47AF-81A1-DD2E327D88FC}" dt="2023-05-16T05:58:44.275" v="367" actId="26606"/>
          <ac:spMkLst>
            <pc:docMk/>
            <pc:sldMk cId="4102764493" sldId="258"/>
            <ac:spMk id="2" creationId="{7E091EDA-020F-3539-D6DC-F4B56EBA185C}"/>
          </ac:spMkLst>
        </pc:spChg>
        <pc:spChg chg="mod">
          <ac:chgData name="Kaushik G.S" userId="4bcc2f4ed5ae552b" providerId="LiveId" clId="{2E369994-979C-47AF-81A1-DD2E327D88FC}" dt="2023-05-16T05:58:44.364" v="368" actId="27636"/>
          <ac:spMkLst>
            <pc:docMk/>
            <pc:sldMk cId="4102764493" sldId="258"/>
            <ac:spMk id="3" creationId="{85F76E5C-61C0-9487-EFD2-4F471B80C304}"/>
          </ac:spMkLst>
        </pc:spChg>
        <pc:spChg chg="add">
          <ac:chgData name="Kaushik G.S" userId="4bcc2f4ed5ae552b" providerId="LiveId" clId="{2E369994-979C-47AF-81A1-DD2E327D88FC}" dt="2023-05-16T05:58:44.275" v="367" actId="26606"/>
          <ac:spMkLst>
            <pc:docMk/>
            <pc:sldMk cId="4102764493" sldId="258"/>
            <ac:spMk id="10" creationId="{AED1D94F-BC8C-4ABD-9133-E5FE8FD01D22}"/>
          </ac:spMkLst>
        </pc:spChg>
        <pc:spChg chg="add">
          <ac:chgData name="Kaushik G.S" userId="4bcc2f4ed5ae552b" providerId="LiveId" clId="{2E369994-979C-47AF-81A1-DD2E327D88FC}" dt="2023-05-16T05:58:44.275" v="367" actId="26606"/>
          <ac:spMkLst>
            <pc:docMk/>
            <pc:sldMk cId="4102764493" sldId="258"/>
            <ac:spMk id="12" creationId="{65C49067-A40C-4881-A0C6-21B61255100C}"/>
          </ac:spMkLst>
        </pc:spChg>
        <pc:picChg chg="add mod ord">
          <ac:chgData name="Kaushik G.S" userId="4bcc2f4ed5ae552b" providerId="LiveId" clId="{2E369994-979C-47AF-81A1-DD2E327D88FC}" dt="2023-05-16T05:58:44.275" v="367" actId="26606"/>
          <ac:picMkLst>
            <pc:docMk/>
            <pc:sldMk cId="4102764493" sldId="258"/>
            <ac:picMk id="5" creationId="{A787A92D-0165-D0AB-6A9F-F3119D351CCD}"/>
          </ac:picMkLst>
        </pc:picChg>
      </pc:sldChg>
      <pc:sldChg chg="modSp mod">
        <pc:chgData name="Kaushik G.S" userId="4bcc2f4ed5ae552b" providerId="LiveId" clId="{2E369994-979C-47AF-81A1-DD2E327D88FC}" dt="2023-05-16T05:42:02.125" v="264" actId="113"/>
        <pc:sldMkLst>
          <pc:docMk/>
          <pc:sldMk cId="1414840215" sldId="261"/>
        </pc:sldMkLst>
        <pc:spChg chg="mod">
          <ac:chgData name="Kaushik G.S" userId="4bcc2f4ed5ae552b" providerId="LiveId" clId="{2E369994-979C-47AF-81A1-DD2E327D88FC}" dt="2023-05-16T05:42:02.125" v="264" actId="113"/>
          <ac:spMkLst>
            <pc:docMk/>
            <pc:sldMk cId="1414840215" sldId="261"/>
            <ac:spMk id="3" creationId="{73232700-075D-21B4-4838-7D349689D04F}"/>
          </ac:spMkLst>
        </pc:spChg>
      </pc:sldChg>
      <pc:sldChg chg="modSp mod">
        <pc:chgData name="Kaushik G.S" userId="4bcc2f4ed5ae552b" providerId="LiveId" clId="{2E369994-979C-47AF-81A1-DD2E327D88FC}" dt="2023-05-16T05:42:30.900" v="269" actId="113"/>
        <pc:sldMkLst>
          <pc:docMk/>
          <pc:sldMk cId="218897342" sldId="262"/>
        </pc:sldMkLst>
        <pc:spChg chg="mod">
          <ac:chgData name="Kaushik G.S" userId="4bcc2f4ed5ae552b" providerId="LiveId" clId="{2E369994-979C-47AF-81A1-DD2E327D88FC}" dt="2023-05-16T05:33:06.793" v="11" actId="20577"/>
          <ac:spMkLst>
            <pc:docMk/>
            <pc:sldMk cId="218897342" sldId="262"/>
            <ac:spMk id="2" creationId="{BB81BE1D-97AF-BE12-4D35-8B4D30B34BD4}"/>
          </ac:spMkLst>
        </pc:spChg>
        <pc:spChg chg="mod">
          <ac:chgData name="Kaushik G.S" userId="4bcc2f4ed5ae552b" providerId="LiveId" clId="{2E369994-979C-47AF-81A1-DD2E327D88FC}" dt="2023-05-16T05:42:30.900" v="269" actId="113"/>
          <ac:spMkLst>
            <pc:docMk/>
            <pc:sldMk cId="218897342" sldId="262"/>
            <ac:spMk id="3" creationId="{E79E3D7A-1D94-A023-60DA-68799F0B1927}"/>
          </ac:spMkLst>
        </pc:spChg>
      </pc:sldChg>
      <pc:sldChg chg="del">
        <pc:chgData name="Kaushik G.S" userId="4bcc2f4ed5ae552b" providerId="LiveId" clId="{2E369994-979C-47AF-81A1-DD2E327D88FC}" dt="2023-05-16T05:32:10.629" v="1" actId="2696"/>
        <pc:sldMkLst>
          <pc:docMk/>
          <pc:sldMk cId="780364928" sldId="263"/>
        </pc:sldMkLst>
      </pc:sldChg>
      <pc:sldChg chg="modSp mod">
        <pc:chgData name="Kaushik G.S" userId="4bcc2f4ed5ae552b" providerId="LiveId" clId="{2E369994-979C-47AF-81A1-DD2E327D88FC}" dt="2023-05-16T05:52:19.292" v="342" actId="27636"/>
        <pc:sldMkLst>
          <pc:docMk/>
          <pc:sldMk cId="627178330" sldId="265"/>
        </pc:sldMkLst>
        <pc:spChg chg="mod">
          <ac:chgData name="Kaushik G.S" userId="4bcc2f4ed5ae552b" providerId="LiveId" clId="{2E369994-979C-47AF-81A1-DD2E327D88FC}" dt="2023-05-16T05:52:19.292" v="342" actId="27636"/>
          <ac:spMkLst>
            <pc:docMk/>
            <pc:sldMk cId="627178330" sldId="265"/>
            <ac:spMk id="3" creationId="{5D2D2847-6603-FE34-4937-F75A6C527392}"/>
          </ac:spMkLst>
        </pc:spChg>
      </pc:sldChg>
      <pc:sldChg chg="modSp mod">
        <pc:chgData name="Kaushik G.S" userId="4bcc2f4ed5ae552b" providerId="LiveId" clId="{2E369994-979C-47AF-81A1-DD2E327D88FC}" dt="2023-05-16T05:44:06.433" v="285" actId="113"/>
        <pc:sldMkLst>
          <pc:docMk/>
          <pc:sldMk cId="3995973965" sldId="266"/>
        </pc:sldMkLst>
        <pc:spChg chg="mod">
          <ac:chgData name="Kaushik G.S" userId="4bcc2f4ed5ae552b" providerId="LiveId" clId="{2E369994-979C-47AF-81A1-DD2E327D88FC}" dt="2023-05-16T05:44:06.433" v="285" actId="113"/>
          <ac:spMkLst>
            <pc:docMk/>
            <pc:sldMk cId="3995973965" sldId="266"/>
            <ac:spMk id="3" creationId="{C5AE463F-7ACF-6EB6-F2CC-E1ACAB6544D1}"/>
          </ac:spMkLst>
        </pc:spChg>
      </pc:sldChg>
      <pc:sldChg chg="modSp mod">
        <pc:chgData name="Kaushik G.S" userId="4bcc2f4ed5ae552b" providerId="LiveId" clId="{2E369994-979C-47AF-81A1-DD2E327D88FC}" dt="2023-05-16T05:46:05.693" v="302" actId="255"/>
        <pc:sldMkLst>
          <pc:docMk/>
          <pc:sldMk cId="985787224" sldId="267"/>
        </pc:sldMkLst>
        <pc:spChg chg="mod">
          <ac:chgData name="Kaushik G.S" userId="4bcc2f4ed5ae552b" providerId="LiveId" clId="{2E369994-979C-47AF-81A1-DD2E327D88FC}" dt="2023-05-16T05:46:05.693" v="302" actId="255"/>
          <ac:spMkLst>
            <pc:docMk/>
            <pc:sldMk cId="985787224" sldId="267"/>
            <ac:spMk id="3" creationId="{0004F231-8E5C-1509-5AD2-679A6369FC2F}"/>
          </ac:spMkLst>
        </pc:spChg>
      </pc:sldChg>
      <pc:sldChg chg="modSp mod">
        <pc:chgData name="Kaushik G.S" userId="4bcc2f4ed5ae552b" providerId="LiveId" clId="{2E369994-979C-47AF-81A1-DD2E327D88FC}" dt="2023-05-16T05:46:48.381" v="307" actId="113"/>
        <pc:sldMkLst>
          <pc:docMk/>
          <pc:sldMk cId="1333485516" sldId="268"/>
        </pc:sldMkLst>
        <pc:spChg chg="mod">
          <ac:chgData name="Kaushik G.S" userId="4bcc2f4ed5ae552b" providerId="LiveId" clId="{2E369994-979C-47AF-81A1-DD2E327D88FC}" dt="2023-05-16T05:46:48.381" v="307" actId="113"/>
          <ac:spMkLst>
            <pc:docMk/>
            <pc:sldMk cId="1333485516" sldId="268"/>
            <ac:spMk id="3" creationId="{A423F1C5-5E46-56DC-8DB1-DD5CD44DF471}"/>
          </ac:spMkLst>
        </pc:spChg>
      </pc:sldChg>
      <pc:sldChg chg="modSp mod">
        <pc:chgData name="Kaushik G.S" userId="4bcc2f4ed5ae552b" providerId="LiveId" clId="{2E369994-979C-47AF-81A1-DD2E327D88FC}" dt="2023-05-16T05:51:54.840" v="340" actId="255"/>
        <pc:sldMkLst>
          <pc:docMk/>
          <pc:sldMk cId="1003816082" sldId="270"/>
        </pc:sldMkLst>
        <pc:spChg chg="mod">
          <ac:chgData name="Kaushik G.S" userId="4bcc2f4ed5ae552b" providerId="LiveId" clId="{2E369994-979C-47AF-81A1-DD2E327D88FC}" dt="2023-05-16T05:51:54.840" v="340" actId="255"/>
          <ac:spMkLst>
            <pc:docMk/>
            <pc:sldMk cId="1003816082" sldId="270"/>
            <ac:spMk id="3" creationId="{304796F6-3E23-2BA7-96C2-0F2A85F7121A}"/>
          </ac:spMkLst>
        </pc:spChg>
      </pc:sldChg>
      <pc:sldChg chg="modSp mod">
        <pc:chgData name="Kaushik G.S" userId="4bcc2f4ed5ae552b" providerId="LiveId" clId="{2E369994-979C-47AF-81A1-DD2E327D88FC}" dt="2023-05-16T05:48:51.577" v="318" actId="113"/>
        <pc:sldMkLst>
          <pc:docMk/>
          <pc:sldMk cId="3037628947" sldId="271"/>
        </pc:sldMkLst>
        <pc:spChg chg="mod">
          <ac:chgData name="Kaushik G.S" userId="4bcc2f4ed5ae552b" providerId="LiveId" clId="{2E369994-979C-47AF-81A1-DD2E327D88FC}" dt="2023-05-16T05:48:51.577" v="318" actId="113"/>
          <ac:spMkLst>
            <pc:docMk/>
            <pc:sldMk cId="3037628947" sldId="271"/>
            <ac:spMk id="3" creationId="{E310230D-A6CA-8D1C-C878-BB633EE42A2C}"/>
          </ac:spMkLst>
        </pc:spChg>
      </pc:sldChg>
      <pc:sldChg chg="modSp mod">
        <pc:chgData name="Kaushik G.S" userId="4bcc2f4ed5ae552b" providerId="LiveId" clId="{2E369994-979C-47AF-81A1-DD2E327D88FC}" dt="2023-05-16T05:51:30.532" v="339" actId="113"/>
        <pc:sldMkLst>
          <pc:docMk/>
          <pc:sldMk cId="3283134465" sldId="272"/>
        </pc:sldMkLst>
        <pc:spChg chg="mod">
          <ac:chgData name="Kaushik G.S" userId="4bcc2f4ed5ae552b" providerId="LiveId" clId="{2E369994-979C-47AF-81A1-DD2E327D88FC}" dt="2023-05-16T05:51:30.532" v="339" actId="113"/>
          <ac:spMkLst>
            <pc:docMk/>
            <pc:sldMk cId="3283134465" sldId="272"/>
            <ac:spMk id="3" creationId="{83F5F417-FF32-FD47-43B6-D4F49B1F364C}"/>
          </ac:spMkLst>
        </pc:spChg>
      </pc:sldChg>
      <pc:sldChg chg="modSp mod">
        <pc:chgData name="Kaushik G.S" userId="4bcc2f4ed5ae552b" providerId="LiveId" clId="{2E369994-979C-47AF-81A1-DD2E327D88FC}" dt="2023-05-16T05:49:37.814" v="326" actId="113"/>
        <pc:sldMkLst>
          <pc:docMk/>
          <pc:sldMk cId="2471780997" sldId="273"/>
        </pc:sldMkLst>
        <pc:spChg chg="mod">
          <ac:chgData name="Kaushik G.S" userId="4bcc2f4ed5ae552b" providerId="LiveId" clId="{2E369994-979C-47AF-81A1-DD2E327D88FC}" dt="2023-05-16T05:49:37.814" v="326" actId="113"/>
          <ac:spMkLst>
            <pc:docMk/>
            <pc:sldMk cId="2471780997" sldId="273"/>
            <ac:spMk id="3" creationId="{7A6EB146-D2DA-D610-9A0E-09605F3EB2D5}"/>
          </ac:spMkLst>
        </pc:spChg>
      </pc:sldChg>
      <pc:sldChg chg="addSp delSp modSp mod setClrOvrMap">
        <pc:chgData name="Kaushik G.S" userId="4bcc2f4ed5ae552b" providerId="LiveId" clId="{2E369994-979C-47AF-81A1-DD2E327D88FC}" dt="2023-05-16T06:00:51.108" v="369" actId="26606"/>
        <pc:sldMkLst>
          <pc:docMk/>
          <pc:sldMk cId="1094217141" sldId="274"/>
        </pc:sldMkLst>
        <pc:spChg chg="mod">
          <ac:chgData name="Kaushik G.S" userId="4bcc2f4ed5ae552b" providerId="LiveId" clId="{2E369994-979C-47AF-81A1-DD2E327D88FC}" dt="2023-05-16T06:00:51.108" v="369" actId="26606"/>
          <ac:spMkLst>
            <pc:docMk/>
            <pc:sldMk cId="1094217141" sldId="274"/>
            <ac:spMk id="5" creationId="{0493E2DD-23DA-9826-19C0-851870DD7574}"/>
          </ac:spMkLst>
        </pc:spChg>
        <pc:spChg chg="mod">
          <ac:chgData name="Kaushik G.S" userId="4bcc2f4ed5ae552b" providerId="LiveId" clId="{2E369994-979C-47AF-81A1-DD2E327D88FC}" dt="2023-05-16T06:00:51.108" v="369" actId="26606"/>
          <ac:spMkLst>
            <pc:docMk/>
            <pc:sldMk cId="1094217141" sldId="274"/>
            <ac:spMk id="6" creationId="{3B8D5F42-4477-670D-BCF0-0C9B54580B55}"/>
          </ac:spMkLst>
        </pc:spChg>
        <pc:spChg chg="del">
          <ac:chgData name="Kaushik G.S" userId="4bcc2f4ed5ae552b" providerId="LiveId" clId="{2E369994-979C-47AF-81A1-DD2E327D88FC}" dt="2023-05-16T06:00:51.108" v="369" actId="26606"/>
          <ac:spMkLst>
            <pc:docMk/>
            <pc:sldMk cId="1094217141" sldId="274"/>
            <ac:spMk id="12" creationId="{F13C74B1-5B17-4795-BED0-7140497B445A}"/>
          </ac:spMkLst>
        </pc:spChg>
        <pc:spChg chg="del">
          <ac:chgData name="Kaushik G.S" userId="4bcc2f4ed5ae552b" providerId="LiveId" clId="{2E369994-979C-47AF-81A1-DD2E327D88FC}" dt="2023-05-16T06:00:51.108" v="369" actId="26606"/>
          <ac:spMkLst>
            <pc:docMk/>
            <pc:sldMk cId="1094217141" sldId="274"/>
            <ac:spMk id="14" creationId="{3FCFB1DE-0B7E-48CC-BA90-B2AB0889F9D6}"/>
          </ac:spMkLst>
        </pc:spChg>
        <pc:spChg chg="add">
          <ac:chgData name="Kaushik G.S" userId="4bcc2f4ed5ae552b" providerId="LiveId" clId="{2E369994-979C-47AF-81A1-DD2E327D88FC}" dt="2023-05-16T06:00:51.108" v="369" actId="26606"/>
          <ac:spMkLst>
            <pc:docMk/>
            <pc:sldMk cId="1094217141" sldId="274"/>
            <ac:spMk id="19" creationId="{AED1D94F-BC8C-4ABD-9133-E5FE8FD01D22}"/>
          </ac:spMkLst>
        </pc:spChg>
        <pc:spChg chg="add">
          <ac:chgData name="Kaushik G.S" userId="4bcc2f4ed5ae552b" providerId="LiveId" clId="{2E369994-979C-47AF-81A1-DD2E327D88FC}" dt="2023-05-16T06:00:51.108" v="369" actId="26606"/>
          <ac:spMkLst>
            <pc:docMk/>
            <pc:sldMk cId="1094217141" sldId="274"/>
            <ac:spMk id="21" creationId="{65C49067-A40C-4881-A0C6-21B61255100C}"/>
          </ac:spMkLst>
        </pc:spChg>
        <pc:picChg chg="mod ord">
          <ac:chgData name="Kaushik G.S" userId="4bcc2f4ed5ae552b" providerId="LiveId" clId="{2E369994-979C-47AF-81A1-DD2E327D88FC}" dt="2023-05-16T06:00:51.108" v="369" actId="26606"/>
          <ac:picMkLst>
            <pc:docMk/>
            <pc:sldMk cId="1094217141" sldId="274"/>
            <ac:picMk id="8" creationId="{C2078F41-1982-50A1-A2F6-F212F384FA17}"/>
          </ac:picMkLst>
        </pc:pic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1:11:54.101"/>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2:28:16.484"/>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2:31:52.845"/>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1:28:03.656"/>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1:34:33.050"/>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1:50:09.323"/>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1:58:23.917"/>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2:02:00.249"/>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2:06:26.479"/>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2:17:36"/>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5T12:21:58.858"/>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3.jpeg>
</file>

<file path=ppt/media/image4.png>
</file>

<file path=ppt/media/image5.png>
</file>

<file path=ppt/media/image50.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5/16/2023</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404971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07026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552251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94564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24015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4286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648625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9309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19867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0126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5/16/2023</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2917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5/16/2023</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212652073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08" r:id="rId6"/>
    <p:sldLayoutId id="2147483713" r:id="rId7"/>
    <p:sldLayoutId id="2147483709" r:id="rId8"/>
    <p:sldLayoutId id="2147483710" r:id="rId9"/>
    <p:sldLayoutId id="2147483711" r:id="rId10"/>
    <p:sldLayoutId id="2147483712"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6.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7.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8.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9.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1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11.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1.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2.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4.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5.xml"/><Relationship Id="rId1" Type="http://schemas.openxmlformats.org/officeDocument/2006/relationships/slideLayout" Target="../slideLayouts/slideLayout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048B13-7E92-C9EE-48CF-F17701C9EF0D}"/>
              </a:ext>
            </a:extLst>
          </p:cNvPr>
          <p:cNvSpPr>
            <a:spLocks noGrp="1"/>
          </p:cNvSpPr>
          <p:nvPr>
            <p:ph type="ctrTitle"/>
          </p:nvPr>
        </p:nvSpPr>
        <p:spPr>
          <a:xfrm>
            <a:off x="638882" y="639193"/>
            <a:ext cx="3571810" cy="3573516"/>
          </a:xfrm>
        </p:spPr>
        <p:txBody>
          <a:bodyPr>
            <a:normAutofit/>
          </a:bodyPr>
          <a:lstStyle/>
          <a:p>
            <a:pPr>
              <a:lnSpc>
                <a:spcPct val="90000"/>
              </a:lnSpc>
            </a:pPr>
            <a:r>
              <a:rPr lang="en-US" sz="5800"/>
              <a:t>Project </a:t>
            </a:r>
            <a:br>
              <a:rPr lang="en-US" sz="5800"/>
            </a:br>
            <a:r>
              <a:rPr lang="en-US" sz="5800"/>
              <a:t>on </a:t>
            </a:r>
            <a:br>
              <a:rPr lang="en-US" sz="5800"/>
            </a:br>
            <a:r>
              <a:rPr lang="en-US" sz="5800"/>
              <a:t>Customer Churn Analysis</a:t>
            </a:r>
            <a:endParaRPr lang="en-IN" sz="5800"/>
          </a:p>
        </p:txBody>
      </p:sp>
      <p:sp>
        <p:nvSpPr>
          <p:cNvPr id="3" name="Subtitle 2">
            <a:extLst>
              <a:ext uri="{FF2B5EF4-FFF2-40B4-BE49-F238E27FC236}">
                <a16:creationId xmlns:a16="http://schemas.microsoft.com/office/drawing/2014/main" id="{866CEED2-E5E0-7AEF-6CEB-E1C9B97F5110}"/>
              </a:ext>
            </a:extLst>
          </p:cNvPr>
          <p:cNvSpPr>
            <a:spLocks noGrp="1"/>
          </p:cNvSpPr>
          <p:nvPr>
            <p:ph type="subTitle" idx="1"/>
          </p:nvPr>
        </p:nvSpPr>
        <p:spPr>
          <a:xfrm>
            <a:off x="638882" y="4631161"/>
            <a:ext cx="3571810" cy="1559327"/>
          </a:xfrm>
        </p:spPr>
        <p:txBody>
          <a:bodyPr>
            <a:normAutofit fontScale="92500" lnSpcReduction="10000"/>
          </a:bodyPr>
          <a:lstStyle/>
          <a:p>
            <a:r>
              <a:rPr lang="en-US" dirty="0"/>
              <a:t>By G S Kaushik</a:t>
            </a:r>
          </a:p>
          <a:p>
            <a:r>
              <a:rPr lang="en-US" dirty="0"/>
              <a:t>Guided by </a:t>
            </a:r>
          </a:p>
          <a:p>
            <a:r>
              <a:rPr lang="en-US" dirty="0"/>
              <a:t>Aakansha Gupta</a:t>
            </a:r>
            <a:endParaRPr lang="en-IN" dirty="0"/>
          </a:p>
        </p:txBody>
      </p:sp>
      <p:sp>
        <p:nvSpPr>
          <p:cNvPr id="3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AF7668"/>
          </a:solidFill>
          <a:ln w="38100" cap="rnd">
            <a:solidFill>
              <a:srgbClr val="AF7668"/>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People Discussing">
            <a:extLst>
              <a:ext uri="{FF2B5EF4-FFF2-40B4-BE49-F238E27FC236}">
                <a16:creationId xmlns:a16="http://schemas.microsoft.com/office/drawing/2014/main" id="{901A7B4E-D99D-BD42-E3C9-7C7E2C77D98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4654296" y="1391936"/>
            <a:ext cx="7214616" cy="4046696"/>
          </a:xfrm>
          <a:prstGeom prst="rect">
            <a:avLst/>
          </a:prstGeom>
        </p:spPr>
      </p:pic>
    </p:spTree>
    <p:extLst>
      <p:ext uri="{BB962C8B-B14F-4D97-AF65-F5344CB8AC3E}">
        <p14:creationId xmlns:p14="http://schemas.microsoft.com/office/powerpoint/2010/main" val="209963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93E782-BC86-0241-0461-1F3420665178}"/>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dirty="0"/>
              <a:t>Dashboard 2</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4991E3"/>
          </a:solidFill>
          <a:ln w="38100" cap="rnd">
            <a:solidFill>
              <a:srgbClr val="4991E3"/>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004F231-8E5C-1509-5AD2-679A6369FC2F}"/>
              </a:ext>
            </a:extLst>
          </p:cNvPr>
          <p:cNvSpPr>
            <a:spLocks noGrp="1"/>
          </p:cNvSpPr>
          <p:nvPr>
            <p:ph sz="half" idx="1"/>
          </p:nvPr>
        </p:nvSpPr>
        <p:spPr>
          <a:xfrm>
            <a:off x="630936" y="2807208"/>
            <a:ext cx="3429000" cy="3410712"/>
          </a:xfrm>
        </p:spPr>
        <p:txBody>
          <a:bodyPr vert="horz" lIns="91440" tIns="45720" rIns="91440" bIns="45720" rtlCol="0" anchor="t">
            <a:normAutofit fontScale="25000" lnSpcReduction="20000"/>
          </a:bodyPr>
          <a:lstStyle/>
          <a:p>
            <a:r>
              <a:rPr lang="en-US" sz="5600" dirty="0">
                <a:latin typeface="Times New Roman" panose="02020603050405020304" pitchFamily="18" charset="0"/>
                <a:cs typeface="Times New Roman" panose="02020603050405020304" pitchFamily="18" charset="0"/>
              </a:rPr>
              <a:t>This dashboard represent the customer churn. </a:t>
            </a:r>
          </a:p>
          <a:p>
            <a:r>
              <a:rPr lang="en-US" sz="5600" dirty="0">
                <a:latin typeface="Times New Roman" panose="02020603050405020304" pitchFamily="18" charset="0"/>
                <a:cs typeface="Times New Roman" panose="02020603050405020304" pitchFamily="18" charset="0"/>
              </a:rPr>
              <a:t>Pie Chart represents Gender wise attrition flag.</a:t>
            </a:r>
          </a:p>
          <a:p>
            <a:r>
              <a:rPr lang="en-US" sz="5600" dirty="0">
                <a:latin typeface="Times New Roman" panose="02020603050405020304" pitchFamily="18" charset="0"/>
                <a:cs typeface="Times New Roman" panose="02020603050405020304" pitchFamily="18" charset="0"/>
              </a:rPr>
              <a:t>Clustered bar chart 1 represent education wise percentage of attrition flag.</a:t>
            </a:r>
          </a:p>
          <a:p>
            <a:r>
              <a:rPr lang="en-US" sz="5600" dirty="0">
                <a:latin typeface="Times New Roman" panose="02020603050405020304" pitchFamily="18" charset="0"/>
                <a:cs typeface="Times New Roman" panose="02020603050405020304" pitchFamily="18" charset="0"/>
              </a:rPr>
              <a:t>Conditional Formatting 1 represents Age Group wise percentage of the attrition flag.</a:t>
            </a:r>
          </a:p>
          <a:p>
            <a:r>
              <a:rPr lang="en-US" sz="5600" dirty="0">
                <a:latin typeface="Times New Roman" panose="02020603050405020304" pitchFamily="18" charset="0"/>
                <a:cs typeface="Times New Roman" panose="02020603050405020304" pitchFamily="18" charset="0"/>
              </a:rPr>
              <a:t>Stacked bar represents attrition vs Dependent.</a:t>
            </a:r>
          </a:p>
          <a:p>
            <a:r>
              <a:rPr lang="en-US" sz="5600" dirty="0">
                <a:latin typeface="Times New Roman" panose="02020603050405020304" pitchFamily="18" charset="0"/>
                <a:cs typeface="Times New Roman" panose="02020603050405020304" pitchFamily="18" charset="0"/>
              </a:rPr>
              <a:t>Clustered bar chart 2 represent Marital Status wise percentage of attrition flag.</a:t>
            </a:r>
          </a:p>
          <a:p>
            <a:r>
              <a:rPr lang="en-US" sz="5600" dirty="0">
                <a:latin typeface="Times New Roman" panose="02020603050405020304" pitchFamily="18" charset="0"/>
                <a:cs typeface="Times New Roman" panose="02020603050405020304" pitchFamily="18" charset="0"/>
              </a:rPr>
              <a:t>Conditional Formatting 2 Relationship vs attrition flag</a:t>
            </a:r>
          </a:p>
          <a:p>
            <a:endParaRPr lang="en-US" sz="2400" dirty="0"/>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picture containing text, screenshot, diagram, software&#10;&#10;Description automatically generated">
            <a:extLst>
              <a:ext uri="{FF2B5EF4-FFF2-40B4-BE49-F238E27FC236}">
                <a16:creationId xmlns:a16="http://schemas.microsoft.com/office/drawing/2014/main" id="{92752AB3-6E1F-15D3-54CE-D9663196A19C}"/>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47736"/>
            <a:ext cx="6903720" cy="3762527"/>
          </a:xfrm>
          <a:prstGeom prst="rect">
            <a:avLst/>
          </a:prstGeom>
        </p:spPr>
      </p:pic>
    </p:spTree>
    <p:extLst>
      <p:ext uri="{BB962C8B-B14F-4D97-AF65-F5344CB8AC3E}">
        <p14:creationId xmlns:p14="http://schemas.microsoft.com/office/powerpoint/2010/main" val="985787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9CC86A-6009-F5F5-CF62-695EE748B9CD}"/>
              </a:ext>
            </a:extLst>
          </p:cNvPr>
          <p:cNvSpPr>
            <a:spLocks noGrp="1"/>
          </p:cNvSpPr>
          <p:nvPr>
            <p:ph type="title"/>
          </p:nvPr>
        </p:nvSpPr>
        <p:spPr>
          <a:xfrm>
            <a:off x="630936" y="639520"/>
            <a:ext cx="3429000" cy="1719072"/>
          </a:xfrm>
        </p:spPr>
        <p:txBody>
          <a:bodyPr vert="horz" lIns="91440" tIns="45720" rIns="91440" bIns="45720" rtlCol="0" anchor="b">
            <a:normAutofit fontScale="90000"/>
          </a:bodyPr>
          <a:lstStyle/>
          <a:p>
            <a:r>
              <a:rPr lang="en-US" dirty="0"/>
              <a:t>Female wise Attrition Rate</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DDA44F"/>
          </a:solidFill>
          <a:ln w="38100" cap="rnd">
            <a:solidFill>
              <a:srgbClr val="DDA44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23F1C5-5E46-56DC-8DB1-DD5CD44DF471}"/>
              </a:ext>
            </a:extLst>
          </p:cNvPr>
          <p:cNvSpPr>
            <a:spLocks noGrp="1"/>
          </p:cNvSpPr>
          <p:nvPr>
            <p:ph sz="half" idx="1"/>
          </p:nvPr>
        </p:nvSpPr>
        <p:spPr>
          <a:xfrm>
            <a:off x="630936" y="2807208"/>
            <a:ext cx="3429000" cy="3410712"/>
          </a:xfrm>
        </p:spPr>
        <p:txBody>
          <a:bodyPr vert="horz" lIns="91440" tIns="45720" rIns="91440" bIns="45720" rtlCol="0" anchor="t">
            <a:normAutofit/>
          </a:bodyPr>
          <a:lstStyle/>
          <a:p>
            <a:r>
              <a:rPr lang="en-US" sz="1600" dirty="0">
                <a:latin typeface="Times New Roman" panose="02020603050405020304" pitchFamily="18" charset="0"/>
                <a:cs typeface="Times New Roman" panose="02020603050405020304" pitchFamily="18" charset="0"/>
              </a:rPr>
              <a:t>Customer with </a:t>
            </a:r>
            <a:r>
              <a:rPr lang="en-US" sz="1600" b="1" dirty="0">
                <a:latin typeface="Times New Roman" panose="02020603050405020304" pitchFamily="18" charset="0"/>
                <a:cs typeface="Times New Roman" panose="02020603050405020304" pitchFamily="18" charset="0"/>
              </a:rPr>
              <a:t>3 years </a:t>
            </a:r>
            <a:r>
              <a:rPr lang="en-US" sz="1600" dirty="0">
                <a:latin typeface="Times New Roman" panose="02020603050405020304" pitchFamily="18" charset="0"/>
                <a:cs typeface="Times New Roman" panose="02020603050405020304" pitchFamily="18" charset="0"/>
              </a:rPr>
              <a:t>relationship has the highest attrition.</a:t>
            </a:r>
          </a:p>
          <a:p>
            <a:r>
              <a:rPr lang="en-US" sz="1600" b="1" dirty="0">
                <a:latin typeface="Times New Roman" panose="02020603050405020304" pitchFamily="18" charset="0"/>
                <a:cs typeface="Times New Roman" panose="02020603050405020304" pitchFamily="18" charset="0"/>
              </a:rPr>
              <a:t>Married women </a:t>
            </a:r>
            <a:r>
              <a:rPr lang="en-US" sz="1600" dirty="0">
                <a:latin typeface="Times New Roman" panose="02020603050405020304" pitchFamily="18" charset="0"/>
                <a:cs typeface="Times New Roman" panose="02020603050405020304" pitchFamily="18" charset="0"/>
              </a:rPr>
              <a:t>has the highest attrition then other marital status.</a:t>
            </a:r>
          </a:p>
          <a:p>
            <a:r>
              <a:rPr lang="en-US" sz="1600" b="1" dirty="0">
                <a:latin typeface="Times New Roman" panose="02020603050405020304" pitchFamily="18" charset="0"/>
                <a:cs typeface="Times New Roman" panose="02020603050405020304" pitchFamily="18" charset="0"/>
              </a:rPr>
              <a:t>Graduated</a:t>
            </a:r>
            <a:r>
              <a:rPr lang="en-US" sz="1600" dirty="0">
                <a:latin typeface="Times New Roman" panose="02020603050405020304" pitchFamily="18" charset="0"/>
                <a:cs typeface="Times New Roman" panose="02020603050405020304" pitchFamily="18" charset="0"/>
              </a:rPr>
              <a:t> customer are more likely to get </a:t>
            </a:r>
            <a:r>
              <a:rPr lang="en-US" sz="1600" dirty="0" err="1">
                <a:latin typeface="Times New Roman" panose="02020603050405020304" pitchFamily="18" charset="0"/>
                <a:cs typeface="Times New Roman" panose="02020603050405020304" pitchFamily="18" charset="0"/>
              </a:rPr>
              <a:t>attrited</a:t>
            </a:r>
            <a:r>
              <a:rPr lang="en-US" sz="1600" dirty="0">
                <a:latin typeface="Times New Roman" panose="02020603050405020304" pitchFamily="18" charset="0"/>
                <a:cs typeface="Times New Roman" panose="02020603050405020304" pitchFamily="18" charset="0"/>
              </a:rPr>
              <a:t>.</a:t>
            </a:r>
          </a:p>
          <a:p>
            <a:r>
              <a:rPr lang="en-US" sz="1600" dirty="0">
                <a:latin typeface="Times New Roman" panose="02020603050405020304" pitchFamily="18" charset="0"/>
                <a:cs typeface="Times New Roman" panose="02020603050405020304" pitchFamily="18" charset="0"/>
              </a:rPr>
              <a:t>Age group of </a:t>
            </a:r>
            <a:r>
              <a:rPr lang="en-US" sz="1600" b="1" dirty="0">
                <a:latin typeface="Times New Roman" panose="02020603050405020304" pitchFamily="18" charset="0"/>
                <a:cs typeface="Times New Roman" panose="02020603050405020304" pitchFamily="18" charset="0"/>
              </a:rPr>
              <a:t>40-49 </a:t>
            </a:r>
            <a:r>
              <a:rPr lang="en-US" sz="1600" dirty="0">
                <a:latin typeface="Times New Roman" panose="02020603050405020304" pitchFamily="18" charset="0"/>
                <a:cs typeface="Times New Roman" panose="02020603050405020304" pitchFamily="18" charset="0"/>
              </a:rPr>
              <a:t> are more likely to get </a:t>
            </a:r>
            <a:r>
              <a:rPr lang="en-US" sz="1600" dirty="0" err="1">
                <a:latin typeface="Times New Roman" panose="02020603050405020304" pitchFamily="18" charset="0"/>
                <a:cs typeface="Times New Roman" panose="02020603050405020304" pitchFamily="18" charset="0"/>
              </a:rPr>
              <a:t>attrited</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Customer with </a:t>
            </a:r>
            <a:r>
              <a:rPr lang="en-US" sz="1600" b="1" dirty="0">
                <a:latin typeface="Times New Roman" panose="02020603050405020304" pitchFamily="18" charset="0"/>
                <a:cs typeface="Times New Roman" panose="02020603050405020304" pitchFamily="18" charset="0"/>
              </a:rPr>
              <a:t>3 dependent </a:t>
            </a:r>
            <a:r>
              <a:rPr lang="en-US" sz="1600" dirty="0">
                <a:latin typeface="Times New Roman" panose="02020603050405020304" pitchFamily="18" charset="0"/>
                <a:cs typeface="Times New Roman" panose="02020603050405020304" pitchFamily="18" charset="0"/>
              </a:rPr>
              <a:t>has the highest attrition rate.</a:t>
            </a:r>
          </a:p>
          <a:p>
            <a:endParaRPr lang="en-US" sz="1600" dirty="0">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picture containing text, screenshot, software, diagram&#10;&#10;Description automatically generated">
            <a:extLst>
              <a:ext uri="{FF2B5EF4-FFF2-40B4-BE49-F238E27FC236}">
                <a16:creationId xmlns:a16="http://schemas.microsoft.com/office/drawing/2014/main" id="{8873533B-7C1D-DF49-9F2D-DB184064396C}"/>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56367"/>
            <a:ext cx="6903720" cy="3745266"/>
          </a:xfrm>
          <a:prstGeom prst="rect">
            <a:avLst/>
          </a:prstGeom>
        </p:spPr>
      </p:pic>
    </p:spTree>
    <p:extLst>
      <p:ext uri="{BB962C8B-B14F-4D97-AF65-F5344CB8AC3E}">
        <p14:creationId xmlns:p14="http://schemas.microsoft.com/office/powerpoint/2010/main" val="13334855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FE33AF-4D79-0F2C-FF3C-3ED0F726938B}"/>
              </a:ext>
            </a:extLst>
          </p:cNvPr>
          <p:cNvSpPr>
            <a:spLocks noGrp="1"/>
          </p:cNvSpPr>
          <p:nvPr>
            <p:ph type="title"/>
          </p:nvPr>
        </p:nvSpPr>
        <p:spPr>
          <a:xfrm>
            <a:off x="630936" y="639520"/>
            <a:ext cx="3429000" cy="1719072"/>
          </a:xfrm>
        </p:spPr>
        <p:txBody>
          <a:bodyPr vert="horz" lIns="91440" tIns="45720" rIns="91440" bIns="45720" rtlCol="0" anchor="b">
            <a:normAutofit fontScale="90000"/>
          </a:bodyPr>
          <a:lstStyle/>
          <a:p>
            <a:r>
              <a:rPr lang="en-US" dirty="0"/>
              <a:t>Attrition of customer having Platinum Card</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4F9CF2"/>
          </a:solidFill>
          <a:ln w="38100" cap="rnd">
            <a:solidFill>
              <a:srgbClr val="4F9CF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04796F6-3E23-2BA7-96C2-0F2A85F7121A}"/>
              </a:ext>
            </a:extLst>
          </p:cNvPr>
          <p:cNvSpPr>
            <a:spLocks noGrp="1"/>
          </p:cNvSpPr>
          <p:nvPr>
            <p:ph sz="half" idx="1"/>
          </p:nvPr>
        </p:nvSpPr>
        <p:spPr>
          <a:xfrm>
            <a:off x="630936" y="2807208"/>
            <a:ext cx="3429000" cy="3410712"/>
          </a:xfrm>
        </p:spPr>
        <p:txBody>
          <a:bodyPr vert="horz" lIns="91440" tIns="45720" rIns="91440" bIns="45720" rtlCol="0" anchor="t">
            <a:noAutofit/>
          </a:bodyPr>
          <a:lstStyle/>
          <a:p>
            <a:r>
              <a:rPr lang="en-US" sz="1600" dirty="0">
                <a:latin typeface="Times New Roman" panose="02020603050405020304" pitchFamily="18" charset="0"/>
                <a:cs typeface="Times New Roman" panose="02020603050405020304" pitchFamily="18" charset="0"/>
              </a:rPr>
              <a:t>Dependent </a:t>
            </a:r>
            <a:r>
              <a:rPr lang="en-US" sz="1600" b="1" dirty="0">
                <a:latin typeface="Times New Roman" panose="02020603050405020304" pitchFamily="18" charset="0"/>
                <a:cs typeface="Times New Roman" panose="02020603050405020304" pitchFamily="18" charset="0"/>
              </a:rPr>
              <a:t>count 2 </a:t>
            </a:r>
            <a:r>
              <a:rPr lang="en-US" sz="1600" dirty="0">
                <a:latin typeface="Times New Roman" panose="02020603050405020304" pitchFamily="18" charset="0"/>
                <a:cs typeface="Times New Roman" panose="02020603050405020304" pitchFamily="18" charset="0"/>
              </a:rPr>
              <a:t>has the highest attrition rate.</a:t>
            </a:r>
          </a:p>
          <a:p>
            <a:r>
              <a:rPr lang="en-US" sz="1600" dirty="0">
                <a:latin typeface="Times New Roman" panose="02020603050405020304" pitchFamily="18" charset="0"/>
                <a:cs typeface="Times New Roman" panose="02020603050405020304" pitchFamily="18" charset="0"/>
              </a:rPr>
              <a:t>Age group of </a:t>
            </a:r>
            <a:r>
              <a:rPr lang="en-US" sz="1600" b="1" dirty="0">
                <a:latin typeface="Times New Roman" panose="02020603050405020304" pitchFamily="18" charset="0"/>
                <a:cs typeface="Times New Roman" panose="02020603050405020304" pitchFamily="18" charset="0"/>
              </a:rPr>
              <a:t>50-59</a:t>
            </a:r>
            <a:r>
              <a:rPr lang="en-US" sz="1600" dirty="0">
                <a:latin typeface="Times New Roman" panose="02020603050405020304" pitchFamily="18" charset="0"/>
                <a:cs typeface="Times New Roman" panose="02020603050405020304" pitchFamily="18" charset="0"/>
              </a:rPr>
              <a:t> has the highest attrition.</a:t>
            </a:r>
          </a:p>
          <a:p>
            <a:r>
              <a:rPr lang="en-US" sz="1600" b="1" dirty="0">
                <a:latin typeface="Times New Roman" panose="02020603050405020304" pitchFamily="18" charset="0"/>
                <a:cs typeface="Times New Roman" panose="02020603050405020304" pitchFamily="18" charset="0"/>
              </a:rPr>
              <a:t>Graduate</a:t>
            </a:r>
            <a:r>
              <a:rPr lang="en-US" sz="1600" dirty="0">
                <a:latin typeface="Times New Roman" panose="02020603050405020304" pitchFamily="18" charset="0"/>
                <a:cs typeface="Times New Roman" panose="02020603050405020304" pitchFamily="18" charset="0"/>
              </a:rPr>
              <a:t> has the highest attrition in education level.</a:t>
            </a:r>
          </a:p>
          <a:p>
            <a:r>
              <a:rPr lang="en-US" sz="1600" dirty="0">
                <a:latin typeface="Times New Roman" panose="02020603050405020304" pitchFamily="18" charset="0"/>
                <a:cs typeface="Times New Roman" panose="02020603050405020304" pitchFamily="18" charset="0"/>
              </a:rPr>
              <a:t>In marital status </a:t>
            </a:r>
            <a:r>
              <a:rPr lang="en-US" sz="1600" b="1" dirty="0">
                <a:latin typeface="Times New Roman" panose="02020603050405020304" pitchFamily="18" charset="0"/>
                <a:cs typeface="Times New Roman" panose="02020603050405020304" pitchFamily="18" charset="0"/>
              </a:rPr>
              <a:t>single</a:t>
            </a:r>
            <a:r>
              <a:rPr lang="en-US" sz="1600" dirty="0">
                <a:latin typeface="Times New Roman" panose="02020603050405020304" pitchFamily="18" charset="0"/>
                <a:cs typeface="Times New Roman" panose="02020603050405020304" pitchFamily="18" charset="0"/>
              </a:rPr>
              <a:t> has the highest attrition.</a:t>
            </a:r>
          </a:p>
          <a:p>
            <a:r>
              <a:rPr lang="en-US" sz="1600" dirty="0">
                <a:latin typeface="Times New Roman" panose="02020603050405020304" pitchFamily="18" charset="0"/>
                <a:cs typeface="Times New Roman" panose="02020603050405020304" pitchFamily="18" charset="0"/>
              </a:rPr>
              <a:t>Customer having </a:t>
            </a:r>
            <a:r>
              <a:rPr lang="en-US" sz="1600" b="1" dirty="0">
                <a:latin typeface="Times New Roman" panose="02020603050405020304" pitchFamily="18" charset="0"/>
                <a:cs typeface="Times New Roman" panose="02020603050405020304" pitchFamily="18" charset="0"/>
              </a:rPr>
              <a:t>2 years </a:t>
            </a:r>
            <a:r>
              <a:rPr lang="en-US" sz="1600" dirty="0">
                <a:latin typeface="Times New Roman" panose="02020603050405020304" pitchFamily="18" charset="0"/>
                <a:cs typeface="Times New Roman" panose="02020603050405020304" pitchFamily="18" charset="0"/>
              </a:rPr>
              <a:t>of relation ship has the highest attrition. </a:t>
            </a:r>
          </a:p>
          <a:p>
            <a:r>
              <a:rPr lang="en-US" sz="1600" b="1" dirty="0">
                <a:latin typeface="Times New Roman" panose="02020603050405020304" pitchFamily="18" charset="0"/>
                <a:cs typeface="Times New Roman" panose="02020603050405020304" pitchFamily="18" charset="0"/>
              </a:rPr>
              <a:t>Female</a:t>
            </a:r>
            <a:r>
              <a:rPr lang="en-US" sz="1600" dirty="0">
                <a:latin typeface="Times New Roman" panose="02020603050405020304" pitchFamily="18" charset="0"/>
                <a:cs typeface="Times New Roman" panose="02020603050405020304" pitchFamily="18" charset="0"/>
              </a:rPr>
              <a:t> customer has the highest attrition then male  customers.</a:t>
            </a:r>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picture containing text, screenshot, number, diagram&#10;&#10;Description automatically generated">
            <a:extLst>
              <a:ext uri="{FF2B5EF4-FFF2-40B4-BE49-F238E27FC236}">
                <a16:creationId xmlns:a16="http://schemas.microsoft.com/office/drawing/2014/main" id="{25543A8F-932F-BDB2-B7B7-343F291F647C}"/>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47736"/>
            <a:ext cx="6903720" cy="3762527"/>
          </a:xfrm>
          <a:prstGeom prst="rect">
            <a:avLst/>
          </a:prstGeom>
        </p:spPr>
      </p:pic>
    </p:spTree>
    <p:extLst>
      <p:ext uri="{BB962C8B-B14F-4D97-AF65-F5344CB8AC3E}">
        <p14:creationId xmlns:p14="http://schemas.microsoft.com/office/powerpoint/2010/main" val="1003816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1757C0-771B-B882-7A80-592FDF61E324}"/>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4400" dirty="0"/>
              <a:t>Existing Customer having dependent 2</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3E86D9"/>
          </a:solidFill>
          <a:ln w="38100" cap="rnd">
            <a:solidFill>
              <a:srgbClr val="3E86D9"/>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310230D-A6CA-8D1C-C878-BB633EE42A2C}"/>
              </a:ext>
            </a:extLst>
          </p:cNvPr>
          <p:cNvSpPr>
            <a:spLocks noGrp="1"/>
          </p:cNvSpPr>
          <p:nvPr>
            <p:ph sz="half" idx="1"/>
          </p:nvPr>
        </p:nvSpPr>
        <p:spPr>
          <a:xfrm>
            <a:off x="630936" y="2807208"/>
            <a:ext cx="3429000" cy="3410712"/>
          </a:xfrm>
        </p:spPr>
        <p:txBody>
          <a:bodyPr vert="horz" lIns="91440" tIns="45720" rIns="91440" bIns="45720" rtlCol="0" anchor="t">
            <a:normAutofit/>
          </a:bodyPr>
          <a:lstStyle/>
          <a:p>
            <a:r>
              <a:rPr lang="en-US" sz="1600" dirty="0">
                <a:latin typeface="Times New Roman" panose="02020603050405020304" pitchFamily="18" charset="0"/>
                <a:cs typeface="Times New Roman" panose="02020603050405020304" pitchFamily="18" charset="0"/>
              </a:rPr>
              <a:t>Age group </a:t>
            </a:r>
            <a:r>
              <a:rPr lang="en-US" sz="1600" b="1" dirty="0">
                <a:latin typeface="Times New Roman" panose="02020603050405020304" pitchFamily="18" charset="0"/>
                <a:cs typeface="Times New Roman" panose="02020603050405020304" pitchFamily="18" charset="0"/>
              </a:rPr>
              <a:t>40-59</a:t>
            </a:r>
            <a:r>
              <a:rPr lang="en-US" sz="1600" dirty="0">
                <a:latin typeface="Times New Roman" panose="02020603050405020304" pitchFamily="18" charset="0"/>
                <a:cs typeface="Times New Roman" panose="02020603050405020304" pitchFamily="18" charset="0"/>
              </a:rPr>
              <a:t> has the highest existing customers.</a:t>
            </a:r>
          </a:p>
          <a:p>
            <a:r>
              <a:rPr lang="en-US" sz="1600" b="1" dirty="0">
                <a:latin typeface="Times New Roman" panose="02020603050405020304" pitchFamily="18" charset="0"/>
                <a:cs typeface="Times New Roman" panose="02020603050405020304" pitchFamily="18" charset="0"/>
              </a:rPr>
              <a:t>Married and single </a:t>
            </a:r>
            <a:r>
              <a:rPr lang="en-US" sz="1600" dirty="0">
                <a:latin typeface="Times New Roman" panose="02020603050405020304" pitchFamily="18" charset="0"/>
                <a:cs typeface="Times New Roman" panose="02020603050405020304" pitchFamily="18" charset="0"/>
              </a:rPr>
              <a:t>has the lest attrition customer.</a:t>
            </a:r>
          </a:p>
          <a:p>
            <a:r>
              <a:rPr lang="en-US" sz="1600" dirty="0">
                <a:latin typeface="Times New Roman" panose="02020603050405020304" pitchFamily="18" charset="0"/>
                <a:cs typeface="Times New Roman" panose="02020603050405020304" pitchFamily="18" charset="0"/>
              </a:rPr>
              <a:t>Education level Like </a:t>
            </a:r>
            <a:r>
              <a:rPr lang="en-US" sz="1600" b="1" dirty="0">
                <a:latin typeface="Times New Roman" panose="02020603050405020304" pitchFamily="18" charset="0"/>
                <a:cs typeface="Times New Roman" panose="02020603050405020304" pitchFamily="18" charset="0"/>
              </a:rPr>
              <a:t>graduate</a:t>
            </a:r>
            <a:r>
              <a:rPr lang="en-US" sz="1600" dirty="0">
                <a:latin typeface="Times New Roman" panose="02020603050405020304" pitchFamily="18" charset="0"/>
                <a:cs typeface="Times New Roman" panose="02020603050405020304" pitchFamily="18" charset="0"/>
              </a:rPr>
              <a:t> has the highest retention rate.</a:t>
            </a:r>
          </a:p>
          <a:p>
            <a:r>
              <a:rPr lang="en-US" sz="1600" dirty="0">
                <a:latin typeface="Times New Roman" panose="02020603050405020304" pitchFamily="18" charset="0"/>
                <a:cs typeface="Times New Roman" panose="02020603050405020304" pitchFamily="18" charset="0"/>
              </a:rPr>
              <a:t>Customer with more then </a:t>
            </a:r>
            <a:r>
              <a:rPr lang="en-US" sz="1600" b="1" dirty="0">
                <a:latin typeface="Times New Roman" panose="02020603050405020304" pitchFamily="18" charset="0"/>
                <a:cs typeface="Times New Roman" panose="02020603050405020304" pitchFamily="18" charset="0"/>
              </a:rPr>
              <a:t>3 years </a:t>
            </a:r>
            <a:r>
              <a:rPr lang="en-US" sz="1600" dirty="0">
                <a:latin typeface="Times New Roman" panose="02020603050405020304" pitchFamily="18" charset="0"/>
                <a:cs typeface="Times New Roman" panose="02020603050405020304" pitchFamily="18" charset="0"/>
              </a:rPr>
              <a:t>with bank has highest retention rate.</a:t>
            </a:r>
          </a:p>
          <a:p>
            <a:r>
              <a:rPr lang="en-US" sz="1600" b="1" dirty="0">
                <a:latin typeface="Times New Roman" panose="02020603050405020304" pitchFamily="18" charset="0"/>
                <a:cs typeface="Times New Roman" panose="02020603050405020304" pitchFamily="18" charset="0"/>
              </a:rPr>
              <a:t>Females </a:t>
            </a:r>
            <a:r>
              <a:rPr lang="en-US" sz="1600" dirty="0">
                <a:latin typeface="Times New Roman" panose="02020603050405020304" pitchFamily="18" charset="0"/>
                <a:cs typeface="Times New Roman" panose="02020603050405020304" pitchFamily="18" charset="0"/>
              </a:rPr>
              <a:t>are more likely to retain in the same bank.</a:t>
            </a:r>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screenshot of a computer&#10;&#10;Description automatically generated with medium confidence">
            <a:extLst>
              <a:ext uri="{FF2B5EF4-FFF2-40B4-BE49-F238E27FC236}">
                <a16:creationId xmlns:a16="http://schemas.microsoft.com/office/drawing/2014/main" id="{1DB7EED9-E858-F128-C67A-27DC62654108}"/>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39107"/>
            <a:ext cx="6903720" cy="3779786"/>
          </a:xfrm>
          <a:prstGeom prst="rect">
            <a:avLst/>
          </a:prstGeom>
        </p:spPr>
      </p:pic>
    </p:spTree>
    <p:extLst>
      <p:ext uri="{BB962C8B-B14F-4D97-AF65-F5344CB8AC3E}">
        <p14:creationId xmlns:p14="http://schemas.microsoft.com/office/powerpoint/2010/main" val="3037628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7D48F6-4D97-C050-3010-BC2880333CB6}"/>
              </a:ext>
            </a:extLst>
          </p:cNvPr>
          <p:cNvSpPr>
            <a:spLocks noGrp="1"/>
          </p:cNvSpPr>
          <p:nvPr>
            <p:ph type="title"/>
          </p:nvPr>
        </p:nvSpPr>
        <p:spPr>
          <a:xfrm>
            <a:off x="630936" y="639520"/>
            <a:ext cx="3429000" cy="1719072"/>
          </a:xfrm>
        </p:spPr>
        <p:txBody>
          <a:bodyPr vert="horz" lIns="91440" tIns="45720" rIns="91440" bIns="45720" rtlCol="0" anchor="b">
            <a:noAutofit/>
          </a:bodyPr>
          <a:lstStyle/>
          <a:p>
            <a:r>
              <a:rPr lang="en-US" sz="4400" dirty="0" err="1"/>
              <a:t>Attriting</a:t>
            </a:r>
            <a:r>
              <a:rPr lang="en-US" sz="4400" dirty="0"/>
              <a:t> Customer having dependent 3</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71DFEE"/>
          </a:solidFill>
          <a:ln w="38100" cap="rnd">
            <a:solidFill>
              <a:srgbClr val="71DFEE"/>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3F5F417-FF32-FD47-43B6-D4F49B1F364C}"/>
              </a:ext>
            </a:extLst>
          </p:cNvPr>
          <p:cNvSpPr>
            <a:spLocks noGrp="1"/>
          </p:cNvSpPr>
          <p:nvPr>
            <p:ph sz="half" idx="1"/>
          </p:nvPr>
        </p:nvSpPr>
        <p:spPr>
          <a:xfrm>
            <a:off x="630936" y="2807208"/>
            <a:ext cx="3429000" cy="3410712"/>
          </a:xfrm>
        </p:spPr>
        <p:txBody>
          <a:bodyPr vert="horz" lIns="91440" tIns="45720" rIns="91440" bIns="45720" rtlCol="0" anchor="t">
            <a:normAutofit fontScale="70000" lnSpcReduction="20000"/>
          </a:bodyPr>
          <a:lstStyle/>
          <a:p>
            <a:r>
              <a:rPr lang="en-US" sz="2400" dirty="0">
                <a:latin typeface="Times New Roman" panose="02020603050405020304" pitchFamily="18" charset="0"/>
                <a:cs typeface="Times New Roman" panose="02020603050405020304" pitchFamily="18" charset="0"/>
              </a:rPr>
              <a:t>Age group </a:t>
            </a:r>
            <a:r>
              <a:rPr lang="en-US" sz="2400" b="1" dirty="0">
                <a:latin typeface="Times New Roman" panose="02020603050405020304" pitchFamily="18" charset="0"/>
                <a:cs typeface="Times New Roman" panose="02020603050405020304" pitchFamily="18" charset="0"/>
              </a:rPr>
              <a:t>40-59</a:t>
            </a:r>
            <a:r>
              <a:rPr lang="en-US" sz="2400" dirty="0">
                <a:latin typeface="Times New Roman" panose="02020603050405020304" pitchFamily="18" charset="0"/>
                <a:cs typeface="Times New Roman" panose="02020603050405020304" pitchFamily="18" charset="0"/>
              </a:rPr>
              <a:t> has the highest </a:t>
            </a:r>
            <a:r>
              <a:rPr lang="en-US" sz="2400" dirty="0" err="1">
                <a:latin typeface="Times New Roman" panose="02020603050405020304" pitchFamily="18" charset="0"/>
                <a:cs typeface="Times New Roman" panose="02020603050405020304" pitchFamily="18" charset="0"/>
              </a:rPr>
              <a:t>attriting</a:t>
            </a:r>
            <a:r>
              <a:rPr lang="en-US" sz="2400" dirty="0">
                <a:latin typeface="Times New Roman" panose="02020603050405020304" pitchFamily="18" charset="0"/>
                <a:cs typeface="Times New Roman" panose="02020603050405020304" pitchFamily="18" charset="0"/>
              </a:rPr>
              <a:t> customers.</a:t>
            </a:r>
          </a:p>
          <a:p>
            <a:r>
              <a:rPr lang="en-US" sz="2400" b="1" dirty="0">
                <a:latin typeface="Times New Roman" panose="02020603050405020304" pitchFamily="18" charset="0"/>
                <a:cs typeface="Times New Roman" panose="02020603050405020304" pitchFamily="18" charset="0"/>
              </a:rPr>
              <a:t>Married and single</a:t>
            </a:r>
            <a:r>
              <a:rPr lang="en-US" sz="2400" dirty="0">
                <a:latin typeface="Times New Roman" panose="02020603050405020304" pitchFamily="18" charset="0"/>
                <a:cs typeface="Times New Roman" panose="02020603050405020304" pitchFamily="18" charset="0"/>
              </a:rPr>
              <a:t> has the highest attrition customer.</a:t>
            </a:r>
          </a:p>
          <a:p>
            <a:r>
              <a:rPr lang="en-US" sz="2400" dirty="0">
                <a:latin typeface="Times New Roman" panose="02020603050405020304" pitchFamily="18" charset="0"/>
                <a:cs typeface="Times New Roman" panose="02020603050405020304" pitchFamily="18" charset="0"/>
              </a:rPr>
              <a:t>Education level Like </a:t>
            </a:r>
            <a:r>
              <a:rPr lang="en-US" sz="2400" b="1" dirty="0">
                <a:latin typeface="Times New Roman" panose="02020603050405020304" pitchFamily="18" charset="0"/>
                <a:cs typeface="Times New Roman" panose="02020603050405020304" pitchFamily="18" charset="0"/>
              </a:rPr>
              <a:t>graduate</a:t>
            </a:r>
            <a:r>
              <a:rPr lang="en-US" sz="2400" dirty="0">
                <a:latin typeface="Times New Roman" panose="02020603050405020304" pitchFamily="18" charset="0"/>
                <a:cs typeface="Times New Roman" panose="02020603050405020304" pitchFamily="18" charset="0"/>
              </a:rPr>
              <a:t> has the highest attrition rate.</a:t>
            </a:r>
          </a:p>
          <a:p>
            <a:r>
              <a:rPr lang="en-US" sz="2400" dirty="0">
                <a:latin typeface="Times New Roman" panose="02020603050405020304" pitchFamily="18" charset="0"/>
                <a:cs typeface="Times New Roman" panose="02020603050405020304" pitchFamily="18" charset="0"/>
              </a:rPr>
              <a:t>Customer with </a:t>
            </a:r>
            <a:r>
              <a:rPr lang="en-US" sz="2400" b="1" dirty="0">
                <a:latin typeface="Times New Roman" panose="02020603050405020304" pitchFamily="18" charset="0"/>
                <a:cs typeface="Times New Roman" panose="02020603050405020304" pitchFamily="18" charset="0"/>
              </a:rPr>
              <a:t>2 and 3 years </a:t>
            </a:r>
            <a:r>
              <a:rPr lang="en-US" sz="2400" dirty="0">
                <a:latin typeface="Times New Roman" panose="02020603050405020304" pitchFamily="18" charset="0"/>
                <a:cs typeface="Times New Roman" panose="02020603050405020304" pitchFamily="18" charset="0"/>
              </a:rPr>
              <a:t>with bank has highest  attrition rate.</a:t>
            </a:r>
          </a:p>
          <a:p>
            <a:r>
              <a:rPr lang="en-US" sz="2400" b="1" dirty="0">
                <a:latin typeface="Times New Roman" panose="02020603050405020304" pitchFamily="18" charset="0"/>
                <a:cs typeface="Times New Roman" panose="02020603050405020304" pitchFamily="18" charset="0"/>
              </a:rPr>
              <a:t>Females</a:t>
            </a:r>
            <a:r>
              <a:rPr lang="en-US" sz="2400" dirty="0">
                <a:latin typeface="Times New Roman" panose="02020603050405020304" pitchFamily="18" charset="0"/>
                <a:cs typeface="Times New Roman" panose="02020603050405020304" pitchFamily="18" charset="0"/>
              </a:rPr>
              <a:t> have the highest attrition.</a:t>
            </a:r>
            <a:endParaRPr lang="en-US" sz="2400" dirty="0"/>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screenshot of a computer&#10;&#10;Description automatically generated with medium confidence">
            <a:extLst>
              <a:ext uri="{FF2B5EF4-FFF2-40B4-BE49-F238E27FC236}">
                <a16:creationId xmlns:a16="http://schemas.microsoft.com/office/drawing/2014/main" id="{C70984B9-5374-7398-6C92-EC6AECE90720}"/>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39107"/>
            <a:ext cx="6903720" cy="3779786"/>
          </a:xfrm>
          <a:prstGeom prst="rect">
            <a:avLst/>
          </a:prstGeom>
        </p:spPr>
      </p:pic>
    </p:spTree>
    <p:extLst>
      <p:ext uri="{BB962C8B-B14F-4D97-AF65-F5344CB8AC3E}">
        <p14:creationId xmlns:p14="http://schemas.microsoft.com/office/powerpoint/2010/main" val="32831344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CE8D81-E072-42A5-89BE-43E605208AEC}"/>
              </a:ext>
            </a:extLst>
          </p:cNvPr>
          <p:cNvSpPr>
            <a:spLocks noGrp="1"/>
          </p:cNvSpPr>
          <p:nvPr>
            <p:ph type="title"/>
          </p:nvPr>
        </p:nvSpPr>
        <p:spPr>
          <a:xfrm>
            <a:off x="630936" y="639520"/>
            <a:ext cx="3429000" cy="1719072"/>
          </a:xfrm>
        </p:spPr>
        <p:txBody>
          <a:bodyPr vert="horz" lIns="91440" tIns="45720" rIns="91440" bIns="45720" rtlCol="0" anchor="b">
            <a:noAutofit/>
          </a:bodyPr>
          <a:lstStyle/>
          <a:p>
            <a:r>
              <a:rPr lang="en-US" sz="4400" dirty="0" err="1"/>
              <a:t>Attrited</a:t>
            </a:r>
            <a:r>
              <a:rPr lang="en-US" sz="4400" dirty="0"/>
              <a:t> Female Customer with 3 dependent counts</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4CD6EC"/>
          </a:solidFill>
          <a:ln w="38100" cap="rnd">
            <a:solidFill>
              <a:srgbClr val="4CD6E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A6EB146-D2DA-D610-9A0E-09605F3EB2D5}"/>
              </a:ext>
            </a:extLst>
          </p:cNvPr>
          <p:cNvSpPr>
            <a:spLocks noGrp="1"/>
          </p:cNvSpPr>
          <p:nvPr>
            <p:ph sz="half" idx="1"/>
          </p:nvPr>
        </p:nvSpPr>
        <p:spPr>
          <a:xfrm>
            <a:off x="630936" y="2807208"/>
            <a:ext cx="3429000" cy="3410712"/>
          </a:xfrm>
        </p:spPr>
        <p:txBody>
          <a:bodyPr vert="horz" lIns="91440" tIns="45720" rIns="91440" bIns="45720" rtlCol="0" anchor="t">
            <a:normAutofit/>
          </a:bodyPr>
          <a:lstStyle/>
          <a:p>
            <a:r>
              <a:rPr lang="en-US" sz="1700" dirty="0">
                <a:latin typeface="Times New Roman" panose="02020603050405020304" pitchFamily="18" charset="0"/>
                <a:cs typeface="Times New Roman" panose="02020603050405020304" pitchFamily="18" charset="0"/>
              </a:rPr>
              <a:t>Age group </a:t>
            </a:r>
            <a:r>
              <a:rPr lang="en-US" sz="1700" b="1" dirty="0">
                <a:latin typeface="Times New Roman" panose="02020603050405020304" pitchFamily="18" charset="0"/>
                <a:cs typeface="Times New Roman" panose="02020603050405020304" pitchFamily="18" charset="0"/>
              </a:rPr>
              <a:t>40-59</a:t>
            </a:r>
            <a:r>
              <a:rPr lang="en-US" sz="1700" dirty="0">
                <a:latin typeface="Times New Roman" panose="02020603050405020304" pitchFamily="18" charset="0"/>
                <a:cs typeface="Times New Roman" panose="02020603050405020304" pitchFamily="18" charset="0"/>
              </a:rPr>
              <a:t> has the highest attrition customers.</a:t>
            </a:r>
          </a:p>
          <a:p>
            <a:r>
              <a:rPr lang="en-US" sz="1700" b="1" dirty="0">
                <a:latin typeface="Times New Roman" panose="02020603050405020304" pitchFamily="18" charset="0"/>
                <a:cs typeface="Times New Roman" panose="02020603050405020304" pitchFamily="18" charset="0"/>
              </a:rPr>
              <a:t>Married and single </a:t>
            </a:r>
            <a:r>
              <a:rPr lang="en-US" sz="1700" dirty="0">
                <a:latin typeface="Times New Roman" panose="02020603050405020304" pitchFamily="18" charset="0"/>
                <a:cs typeface="Times New Roman" panose="02020603050405020304" pitchFamily="18" charset="0"/>
              </a:rPr>
              <a:t>have the same highest attrition customer.</a:t>
            </a:r>
          </a:p>
          <a:p>
            <a:r>
              <a:rPr lang="en-US" sz="1700" dirty="0">
                <a:latin typeface="Times New Roman" panose="02020603050405020304" pitchFamily="18" charset="0"/>
                <a:cs typeface="Times New Roman" panose="02020603050405020304" pitchFamily="18" charset="0"/>
              </a:rPr>
              <a:t>Education level Like </a:t>
            </a:r>
            <a:r>
              <a:rPr lang="en-US" sz="1700" b="1" dirty="0">
                <a:latin typeface="Times New Roman" panose="02020603050405020304" pitchFamily="18" charset="0"/>
                <a:cs typeface="Times New Roman" panose="02020603050405020304" pitchFamily="18" charset="0"/>
              </a:rPr>
              <a:t>graduate</a:t>
            </a:r>
            <a:r>
              <a:rPr lang="en-US" sz="1700" dirty="0">
                <a:latin typeface="Times New Roman" panose="02020603050405020304" pitchFamily="18" charset="0"/>
                <a:cs typeface="Times New Roman" panose="02020603050405020304" pitchFamily="18" charset="0"/>
              </a:rPr>
              <a:t> has the highest attrition rate.</a:t>
            </a:r>
          </a:p>
          <a:p>
            <a:r>
              <a:rPr lang="en-US" sz="1700" dirty="0">
                <a:latin typeface="Times New Roman" panose="02020603050405020304" pitchFamily="18" charset="0"/>
                <a:cs typeface="Times New Roman" panose="02020603050405020304" pitchFamily="18" charset="0"/>
              </a:rPr>
              <a:t>Customer with </a:t>
            </a:r>
            <a:r>
              <a:rPr lang="en-US" sz="1700" b="1" dirty="0">
                <a:latin typeface="Times New Roman" panose="02020603050405020304" pitchFamily="18" charset="0"/>
                <a:cs typeface="Times New Roman" panose="02020603050405020304" pitchFamily="18" charset="0"/>
              </a:rPr>
              <a:t>3 years </a:t>
            </a:r>
            <a:r>
              <a:rPr lang="en-US" sz="1700" dirty="0">
                <a:latin typeface="Times New Roman" panose="02020603050405020304" pitchFamily="18" charset="0"/>
                <a:cs typeface="Times New Roman" panose="02020603050405020304" pitchFamily="18" charset="0"/>
              </a:rPr>
              <a:t>with bank has highest  attrition rate.</a:t>
            </a:r>
          </a:p>
          <a:p>
            <a:pPr marL="0" indent="0">
              <a:buNone/>
            </a:pPr>
            <a:endParaRPr lang="en-US" sz="2400" dirty="0"/>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screenshot of a computer&#10;&#10;Description automatically generated with low confidence">
            <a:extLst>
              <a:ext uri="{FF2B5EF4-FFF2-40B4-BE49-F238E27FC236}">
                <a16:creationId xmlns:a16="http://schemas.microsoft.com/office/drawing/2014/main" id="{09A3DDE6-7136-D5C9-E7D0-EDACE71242E6}"/>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82255"/>
            <a:ext cx="6903720" cy="3693490"/>
          </a:xfrm>
          <a:prstGeom prst="rect">
            <a:avLst/>
          </a:prstGeom>
        </p:spPr>
      </p:pic>
    </p:spTree>
    <p:extLst>
      <p:ext uri="{BB962C8B-B14F-4D97-AF65-F5344CB8AC3E}">
        <p14:creationId xmlns:p14="http://schemas.microsoft.com/office/powerpoint/2010/main" val="2471780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ED1D94F-BC8C-4ABD-9133-E5FE8FD01D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Pen placed on top of a signature line">
            <a:extLst>
              <a:ext uri="{FF2B5EF4-FFF2-40B4-BE49-F238E27FC236}">
                <a16:creationId xmlns:a16="http://schemas.microsoft.com/office/drawing/2014/main" id="{C2078F41-1982-50A1-A2F6-F212F384FA17}"/>
              </a:ext>
            </a:extLst>
          </p:cNvPr>
          <p:cNvPicPr>
            <a:picLocks noChangeAspect="1"/>
          </p:cNvPicPr>
          <p:nvPr/>
        </p:nvPicPr>
        <p:blipFill rotWithShape="1">
          <a:blip r:embed="rId2">
            <a:alphaModFix amt="40000"/>
          </a:blip>
          <a:srcRect b="15730"/>
          <a:stretch/>
        </p:blipFill>
        <p:spPr>
          <a:xfrm>
            <a:off x="20" y="10"/>
            <a:ext cx="12191980" cy="6857989"/>
          </a:xfrm>
          <a:prstGeom prst="rect">
            <a:avLst/>
          </a:prstGeom>
        </p:spPr>
      </p:pic>
      <p:sp>
        <p:nvSpPr>
          <p:cNvPr id="5" name="Title 4">
            <a:extLst>
              <a:ext uri="{FF2B5EF4-FFF2-40B4-BE49-F238E27FC236}">
                <a16:creationId xmlns:a16="http://schemas.microsoft.com/office/drawing/2014/main" id="{0493E2DD-23DA-9826-19C0-851870DD7574}"/>
              </a:ext>
            </a:extLst>
          </p:cNvPr>
          <p:cNvSpPr>
            <a:spLocks noGrp="1"/>
          </p:cNvSpPr>
          <p:nvPr>
            <p:ph type="title"/>
          </p:nvPr>
        </p:nvSpPr>
        <p:spPr>
          <a:xfrm>
            <a:off x="7525512" y="494951"/>
            <a:ext cx="4023360" cy="5722227"/>
          </a:xfrm>
        </p:spPr>
        <p:txBody>
          <a:bodyPr>
            <a:normAutofit/>
          </a:bodyPr>
          <a:lstStyle/>
          <a:p>
            <a:r>
              <a:rPr lang="en-US" sz="7200"/>
              <a:t>Summary</a:t>
            </a:r>
            <a:endParaRPr lang="en-IN" sz="7200"/>
          </a:p>
        </p:txBody>
      </p:sp>
      <p:sp>
        <p:nvSpPr>
          <p:cNvPr id="6" name="Content Placeholder 5">
            <a:extLst>
              <a:ext uri="{FF2B5EF4-FFF2-40B4-BE49-F238E27FC236}">
                <a16:creationId xmlns:a16="http://schemas.microsoft.com/office/drawing/2014/main" id="{3B8D5F42-4477-670D-BCF0-0C9B54580B55}"/>
              </a:ext>
            </a:extLst>
          </p:cNvPr>
          <p:cNvSpPr>
            <a:spLocks noGrp="1"/>
          </p:cNvSpPr>
          <p:nvPr>
            <p:ph idx="1"/>
          </p:nvPr>
        </p:nvSpPr>
        <p:spPr>
          <a:xfrm>
            <a:off x="841248" y="850392"/>
            <a:ext cx="5824728" cy="5001768"/>
          </a:xfrm>
        </p:spPr>
        <p:txBody>
          <a:bodyPr anchor="ctr">
            <a:normAutofit/>
          </a:bodyPr>
          <a:lstStyle/>
          <a:p>
            <a:pPr>
              <a:lnSpc>
                <a:spcPct val="100000"/>
              </a:lnSpc>
            </a:pPr>
            <a:r>
              <a:rPr lang="en-US" sz="2400">
                <a:latin typeface="Times New Roman" panose="02020603050405020304" pitchFamily="18" charset="0"/>
                <a:cs typeface="Times New Roman" panose="02020603050405020304" pitchFamily="18" charset="0"/>
              </a:rPr>
              <a:t>As per above analysis the bank should </a:t>
            </a:r>
            <a:r>
              <a:rPr lang="en-US" sz="2400" b="1">
                <a:latin typeface="Times New Roman" panose="02020603050405020304" pitchFamily="18" charset="0"/>
                <a:cs typeface="Times New Roman" panose="02020603050405020304" pitchFamily="18" charset="0"/>
              </a:rPr>
              <a:t>focus</a:t>
            </a:r>
            <a:r>
              <a:rPr lang="en-US" sz="2400">
                <a:latin typeface="Times New Roman" panose="02020603050405020304" pitchFamily="18" charset="0"/>
                <a:cs typeface="Times New Roman" panose="02020603050405020304" pitchFamily="18" charset="0"/>
              </a:rPr>
              <a:t> more on </a:t>
            </a:r>
            <a:r>
              <a:rPr lang="en-US" sz="2400" b="1">
                <a:latin typeface="Times New Roman" panose="02020603050405020304" pitchFamily="18" charset="0"/>
                <a:cs typeface="Times New Roman" panose="02020603050405020304" pitchFamily="18" charset="0"/>
              </a:rPr>
              <a:t>female customer </a:t>
            </a:r>
            <a:r>
              <a:rPr lang="en-US" sz="2400">
                <a:latin typeface="Times New Roman" panose="02020603050405020304" pitchFamily="18" charset="0"/>
                <a:cs typeface="Times New Roman" panose="02020603050405020304" pitchFamily="18" charset="0"/>
              </a:rPr>
              <a:t>as they are more in numbers and more likely to get </a:t>
            </a:r>
            <a:r>
              <a:rPr lang="en-US" sz="2400" err="1">
                <a:latin typeface="Times New Roman" panose="02020603050405020304" pitchFamily="18" charset="0"/>
                <a:cs typeface="Times New Roman" panose="02020603050405020304" pitchFamily="18" charset="0"/>
              </a:rPr>
              <a:t>attrited</a:t>
            </a:r>
            <a:r>
              <a:rPr lang="en-US" sz="2400">
                <a:latin typeface="Times New Roman" panose="02020603050405020304" pitchFamily="18" charset="0"/>
                <a:cs typeface="Times New Roman" panose="02020603050405020304" pitchFamily="18" charset="0"/>
              </a:rPr>
              <a:t>.</a:t>
            </a:r>
          </a:p>
          <a:p>
            <a:pPr>
              <a:lnSpc>
                <a:spcPct val="100000"/>
              </a:lnSpc>
            </a:pPr>
            <a:r>
              <a:rPr lang="en-US" sz="2400">
                <a:latin typeface="Times New Roman" panose="02020603050405020304" pitchFamily="18" charset="0"/>
                <a:cs typeface="Times New Roman" panose="02020603050405020304" pitchFamily="18" charset="0"/>
              </a:rPr>
              <a:t>People completed with </a:t>
            </a:r>
            <a:r>
              <a:rPr lang="en-US" sz="2400" b="1">
                <a:latin typeface="Times New Roman" panose="02020603050405020304" pitchFamily="18" charset="0"/>
                <a:cs typeface="Times New Roman" panose="02020603050405020304" pitchFamily="18" charset="0"/>
              </a:rPr>
              <a:t>Graduation</a:t>
            </a:r>
            <a:r>
              <a:rPr lang="en-US" sz="2400">
                <a:latin typeface="Times New Roman" panose="02020603050405020304" pitchFamily="18" charset="0"/>
                <a:cs typeface="Times New Roman" panose="02020603050405020304" pitchFamily="18" charset="0"/>
              </a:rPr>
              <a:t> level education are more. So, the </a:t>
            </a:r>
            <a:r>
              <a:rPr lang="en-US" sz="2400" b="1">
                <a:latin typeface="Times New Roman" panose="02020603050405020304" pitchFamily="18" charset="0"/>
                <a:cs typeface="Times New Roman" panose="02020603050405020304" pitchFamily="18" charset="0"/>
              </a:rPr>
              <a:t>attrition also highest</a:t>
            </a:r>
            <a:r>
              <a:rPr lang="en-US" sz="2400">
                <a:latin typeface="Times New Roman" panose="02020603050405020304" pitchFamily="18" charset="0"/>
                <a:cs typeface="Times New Roman" panose="02020603050405020304" pitchFamily="18" charset="0"/>
              </a:rPr>
              <a:t> in graduation.</a:t>
            </a:r>
          </a:p>
          <a:p>
            <a:pPr>
              <a:lnSpc>
                <a:spcPct val="100000"/>
              </a:lnSpc>
            </a:pPr>
            <a:r>
              <a:rPr lang="en-US" sz="2400">
                <a:latin typeface="Times New Roman" panose="02020603050405020304" pitchFamily="18" charset="0"/>
                <a:cs typeface="Times New Roman" panose="02020603050405020304" pitchFamily="18" charset="0"/>
              </a:rPr>
              <a:t>Bank should provide </a:t>
            </a:r>
            <a:r>
              <a:rPr lang="en-US" sz="2400" b="1">
                <a:latin typeface="Times New Roman" panose="02020603050405020304" pitchFamily="18" charset="0"/>
                <a:cs typeface="Times New Roman" panose="02020603050405020304" pitchFamily="18" charset="0"/>
              </a:rPr>
              <a:t>more offers </a:t>
            </a:r>
            <a:r>
              <a:rPr lang="en-US" sz="2400">
                <a:latin typeface="Times New Roman" panose="02020603050405020304" pitchFamily="18" charset="0"/>
                <a:cs typeface="Times New Roman" panose="02020603050405020304" pitchFamily="18" charset="0"/>
              </a:rPr>
              <a:t>to the </a:t>
            </a:r>
            <a:r>
              <a:rPr lang="en-US" sz="2400" b="1">
                <a:latin typeface="Times New Roman" panose="02020603050405020304" pitchFamily="18" charset="0"/>
                <a:cs typeface="Times New Roman" panose="02020603050405020304" pitchFamily="18" charset="0"/>
              </a:rPr>
              <a:t>married and single </a:t>
            </a:r>
            <a:r>
              <a:rPr lang="en-US" sz="2400">
                <a:latin typeface="Times New Roman" panose="02020603050405020304" pitchFamily="18" charset="0"/>
                <a:cs typeface="Times New Roman" panose="02020603050405020304" pitchFamily="18" charset="0"/>
              </a:rPr>
              <a:t>clients as they are more likely to get </a:t>
            </a:r>
            <a:r>
              <a:rPr lang="en-US" sz="2400" err="1">
                <a:latin typeface="Times New Roman" panose="02020603050405020304" pitchFamily="18" charset="0"/>
                <a:cs typeface="Times New Roman" panose="02020603050405020304" pitchFamily="18" charset="0"/>
              </a:rPr>
              <a:t>attrited</a:t>
            </a:r>
            <a:r>
              <a:rPr lang="en-US" sz="2400">
                <a:latin typeface="Times New Roman" panose="02020603050405020304" pitchFamily="18" charset="0"/>
                <a:cs typeface="Times New Roman" panose="02020603050405020304" pitchFamily="18" charset="0"/>
              </a:rPr>
              <a:t>.</a:t>
            </a:r>
          </a:p>
          <a:p>
            <a:pPr>
              <a:lnSpc>
                <a:spcPct val="100000"/>
              </a:lnSpc>
            </a:pPr>
            <a:r>
              <a:rPr lang="en-US" sz="2400">
                <a:latin typeface="Times New Roman" panose="02020603050405020304" pitchFamily="18" charset="0"/>
                <a:cs typeface="Times New Roman" panose="02020603050405020304" pitchFamily="18" charset="0"/>
              </a:rPr>
              <a:t>Bank must </a:t>
            </a:r>
            <a:r>
              <a:rPr lang="en-US" sz="2400" b="1">
                <a:latin typeface="Times New Roman" panose="02020603050405020304" pitchFamily="18" charset="0"/>
                <a:cs typeface="Times New Roman" panose="02020603050405020304" pitchFamily="18" charset="0"/>
              </a:rPr>
              <a:t>focus</a:t>
            </a:r>
            <a:r>
              <a:rPr lang="en-US" sz="2400">
                <a:latin typeface="Times New Roman" panose="02020603050405020304" pitchFamily="18" charset="0"/>
                <a:cs typeface="Times New Roman" panose="02020603050405020304" pitchFamily="18" charset="0"/>
              </a:rPr>
              <a:t> more on </a:t>
            </a:r>
            <a:r>
              <a:rPr lang="en-US" sz="2400" b="1">
                <a:latin typeface="Times New Roman" panose="02020603050405020304" pitchFamily="18" charset="0"/>
                <a:cs typeface="Times New Roman" panose="02020603050405020304" pitchFamily="18" charset="0"/>
              </a:rPr>
              <a:t>England region </a:t>
            </a:r>
            <a:r>
              <a:rPr lang="en-US" sz="2400">
                <a:latin typeface="Times New Roman" panose="02020603050405020304" pitchFamily="18" charset="0"/>
                <a:cs typeface="Times New Roman" panose="02020603050405020304" pitchFamily="18" charset="0"/>
              </a:rPr>
              <a:t>as there are more </a:t>
            </a:r>
            <a:r>
              <a:rPr lang="en-US" sz="2400" err="1">
                <a:latin typeface="Times New Roman" panose="02020603050405020304" pitchFamily="18" charset="0"/>
                <a:cs typeface="Times New Roman" panose="02020603050405020304" pitchFamily="18" charset="0"/>
              </a:rPr>
              <a:t>attrited</a:t>
            </a:r>
            <a:r>
              <a:rPr lang="en-US" sz="2400">
                <a:latin typeface="Times New Roman" panose="02020603050405020304" pitchFamily="18" charset="0"/>
                <a:cs typeface="Times New Roman" panose="02020603050405020304" pitchFamily="18" charset="0"/>
              </a:rPr>
              <a:t> customer</a:t>
            </a:r>
          </a:p>
          <a:p>
            <a:pPr>
              <a:lnSpc>
                <a:spcPct val="100000"/>
              </a:lnSpc>
            </a:pPr>
            <a:endParaRPr lang="en-IN" sz="2400">
              <a:latin typeface="Times New Roman" panose="02020603050405020304" pitchFamily="18" charset="0"/>
              <a:cs typeface="Times New Roman" panose="02020603050405020304" pitchFamily="18" charset="0"/>
            </a:endParaRPr>
          </a:p>
        </p:txBody>
      </p:sp>
      <p:sp>
        <p:nvSpPr>
          <p:cNvPr id="21" name="sketchy content container">
            <a:extLst>
              <a:ext uri="{FF2B5EF4-FFF2-40B4-BE49-F238E27FC236}">
                <a16:creationId xmlns:a16="http://schemas.microsoft.com/office/drawing/2014/main" id="{65C49067-A40C-4881-A0C6-21B612551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75" y="494951"/>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25400">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421714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6" name="Picture 5">
            <a:extLst>
              <a:ext uri="{FF2B5EF4-FFF2-40B4-BE49-F238E27FC236}">
                <a16:creationId xmlns:a16="http://schemas.microsoft.com/office/drawing/2014/main" id="{F4866643-A6EE-9C0F-6C8D-354162C71AA0}"/>
              </a:ext>
            </a:extLst>
          </p:cNvPr>
          <p:cNvPicPr>
            <a:picLocks noChangeAspect="1"/>
          </p:cNvPicPr>
          <p:nvPr/>
        </p:nvPicPr>
        <p:blipFill rotWithShape="1">
          <a:blip r:embed="rId2"/>
          <a:srcRect t="27400" b="16350"/>
          <a:stretch/>
        </p:blipFill>
        <p:spPr>
          <a:xfrm>
            <a:off x="-3047" y="10"/>
            <a:ext cx="12191999" cy="68579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1">
                  <a:alpha val="0"/>
                </a:schemeClr>
              </a:gs>
              <a:gs pos="50000">
                <a:schemeClr val="tx1">
                  <a:alpha val="3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D81AFA6-462F-AC3E-94E6-7BB62FC50E59}"/>
              </a:ext>
            </a:extLst>
          </p:cNvPr>
          <p:cNvSpPr>
            <a:spLocks noGrp="1"/>
          </p:cNvSpPr>
          <p:nvPr>
            <p:ph type="title"/>
          </p:nvPr>
        </p:nvSpPr>
        <p:spPr>
          <a:xfrm>
            <a:off x="643466" y="1322616"/>
            <a:ext cx="10905059" cy="2651204"/>
          </a:xfrm>
          <a:effectLst>
            <a:outerShdw blurRad="50800" dist="38100" dir="2700000" algn="tl" rotWithShape="0">
              <a:prstClr val="black">
                <a:alpha val="40000"/>
              </a:prstClr>
            </a:outerShdw>
          </a:effectLst>
        </p:spPr>
        <p:txBody>
          <a:bodyPr vert="horz" lIns="91440" tIns="45720" rIns="91440" bIns="45720" rtlCol="0" anchor="b">
            <a:normAutofit/>
          </a:bodyPr>
          <a:lstStyle/>
          <a:p>
            <a:r>
              <a:rPr lang="en-US" sz="5400">
                <a:solidFill>
                  <a:schemeClr val="bg1"/>
                </a:solidFill>
              </a:rPr>
              <a:t>Thank You</a:t>
            </a:r>
          </a:p>
        </p:txBody>
      </p:sp>
      <p:cxnSp>
        <p:nvCxnSpPr>
          <p:cNvPr id="14" name="Straight Connector 13">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190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95DC6D5-A7B0-4D09-A7A5-62869A0D2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lculator, pen, compass, money and a paper with graphs printed on it">
            <a:extLst>
              <a:ext uri="{FF2B5EF4-FFF2-40B4-BE49-F238E27FC236}">
                <a16:creationId xmlns:a16="http://schemas.microsoft.com/office/drawing/2014/main" id="{06BFEA74-A181-0145-5F4B-51AB44DBE694}"/>
              </a:ext>
            </a:extLst>
          </p:cNvPr>
          <p:cNvPicPr>
            <a:picLocks noChangeAspect="1"/>
          </p:cNvPicPr>
          <p:nvPr/>
        </p:nvPicPr>
        <p:blipFill rotWithShape="1">
          <a:blip r:embed="rId2">
            <a:alphaModFix amt="50000"/>
          </a:blip>
          <a:srcRect b="6639"/>
          <a:stretch/>
        </p:blipFill>
        <p:spPr>
          <a:xfrm>
            <a:off x="20" y="10"/>
            <a:ext cx="12191979" cy="6857990"/>
          </a:xfrm>
          <a:prstGeom prst="rect">
            <a:avLst/>
          </a:prstGeom>
        </p:spPr>
      </p:pic>
      <p:sp>
        <p:nvSpPr>
          <p:cNvPr id="2" name="Title 1">
            <a:extLst>
              <a:ext uri="{FF2B5EF4-FFF2-40B4-BE49-F238E27FC236}">
                <a16:creationId xmlns:a16="http://schemas.microsoft.com/office/drawing/2014/main" id="{C894C793-DBF7-467A-3617-BB56C5901152}"/>
              </a:ext>
            </a:extLst>
          </p:cNvPr>
          <p:cNvSpPr>
            <a:spLocks noGrp="1"/>
          </p:cNvSpPr>
          <p:nvPr>
            <p:ph type="title"/>
          </p:nvPr>
        </p:nvSpPr>
        <p:spPr>
          <a:xfrm>
            <a:off x="841248" y="847082"/>
            <a:ext cx="3803904" cy="5123950"/>
          </a:xfrm>
        </p:spPr>
        <p:txBody>
          <a:bodyPr anchor="t">
            <a:normAutofit/>
          </a:bodyPr>
          <a:lstStyle/>
          <a:p>
            <a:r>
              <a:rPr lang="en-US" sz="6600"/>
              <a:t>Introduction</a:t>
            </a:r>
            <a:endParaRPr lang="en-IN" sz="6600"/>
          </a:p>
        </p:txBody>
      </p:sp>
      <p:sp>
        <p:nvSpPr>
          <p:cNvPr id="18" name="sketchy rectangle">
            <a:extLst>
              <a:ext uri="{FF2B5EF4-FFF2-40B4-BE49-F238E27FC236}">
                <a16:creationId xmlns:a16="http://schemas.microsoft.com/office/drawing/2014/main" id="{E72C4BCF-DD12-4745-97A9-F340887E1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70453" y="563667"/>
            <a:ext cx="6570918" cy="5579082"/>
          </a:xfrm>
          <a:custGeom>
            <a:avLst/>
            <a:gdLst>
              <a:gd name="connsiteX0" fmla="*/ 0 w 6570918"/>
              <a:gd name="connsiteY0" fmla="*/ 0 h 5579082"/>
              <a:gd name="connsiteX1" fmla="*/ 525673 w 6570918"/>
              <a:gd name="connsiteY1" fmla="*/ 0 h 5579082"/>
              <a:gd name="connsiteX2" fmla="*/ 1182765 w 6570918"/>
              <a:gd name="connsiteY2" fmla="*/ 0 h 5579082"/>
              <a:gd name="connsiteX3" fmla="*/ 1905566 w 6570918"/>
              <a:gd name="connsiteY3" fmla="*/ 0 h 5579082"/>
              <a:gd name="connsiteX4" fmla="*/ 2365530 w 6570918"/>
              <a:gd name="connsiteY4" fmla="*/ 0 h 5579082"/>
              <a:gd name="connsiteX5" fmla="*/ 2825495 w 6570918"/>
              <a:gd name="connsiteY5" fmla="*/ 0 h 5579082"/>
              <a:gd name="connsiteX6" fmla="*/ 3614005 w 6570918"/>
              <a:gd name="connsiteY6" fmla="*/ 0 h 5579082"/>
              <a:gd name="connsiteX7" fmla="*/ 4271097 w 6570918"/>
              <a:gd name="connsiteY7" fmla="*/ 0 h 5579082"/>
              <a:gd name="connsiteX8" fmla="*/ 4731061 w 6570918"/>
              <a:gd name="connsiteY8" fmla="*/ 0 h 5579082"/>
              <a:gd name="connsiteX9" fmla="*/ 5388153 w 6570918"/>
              <a:gd name="connsiteY9" fmla="*/ 0 h 5579082"/>
              <a:gd name="connsiteX10" fmla="*/ 6570918 w 6570918"/>
              <a:gd name="connsiteY10" fmla="*/ 0 h 5579082"/>
              <a:gd name="connsiteX11" fmla="*/ 6570918 w 6570918"/>
              <a:gd name="connsiteY11" fmla="*/ 641594 h 5579082"/>
              <a:gd name="connsiteX12" fmla="*/ 6570918 w 6570918"/>
              <a:gd name="connsiteY12" fmla="*/ 1338980 h 5579082"/>
              <a:gd name="connsiteX13" fmla="*/ 6570918 w 6570918"/>
              <a:gd name="connsiteY13" fmla="*/ 1868992 h 5579082"/>
              <a:gd name="connsiteX14" fmla="*/ 6570918 w 6570918"/>
              <a:gd name="connsiteY14" fmla="*/ 2677959 h 5579082"/>
              <a:gd name="connsiteX15" fmla="*/ 6570918 w 6570918"/>
              <a:gd name="connsiteY15" fmla="*/ 3375345 h 5579082"/>
              <a:gd name="connsiteX16" fmla="*/ 6570918 w 6570918"/>
              <a:gd name="connsiteY16" fmla="*/ 4184312 h 5579082"/>
              <a:gd name="connsiteX17" fmla="*/ 6570918 w 6570918"/>
              <a:gd name="connsiteY17" fmla="*/ 4825906 h 5579082"/>
              <a:gd name="connsiteX18" fmla="*/ 6570918 w 6570918"/>
              <a:gd name="connsiteY18" fmla="*/ 5579082 h 5579082"/>
              <a:gd name="connsiteX19" fmla="*/ 5913826 w 6570918"/>
              <a:gd name="connsiteY19" fmla="*/ 5579082 h 5579082"/>
              <a:gd name="connsiteX20" fmla="*/ 5256734 w 6570918"/>
              <a:gd name="connsiteY20" fmla="*/ 5579082 h 5579082"/>
              <a:gd name="connsiteX21" fmla="*/ 4796770 w 6570918"/>
              <a:gd name="connsiteY21" fmla="*/ 5579082 h 5579082"/>
              <a:gd name="connsiteX22" fmla="*/ 4139678 w 6570918"/>
              <a:gd name="connsiteY22" fmla="*/ 5579082 h 5579082"/>
              <a:gd name="connsiteX23" fmla="*/ 3548296 w 6570918"/>
              <a:gd name="connsiteY23" fmla="*/ 5579082 h 5579082"/>
              <a:gd name="connsiteX24" fmla="*/ 2956913 w 6570918"/>
              <a:gd name="connsiteY24" fmla="*/ 5579082 h 5579082"/>
              <a:gd name="connsiteX25" fmla="*/ 2365530 w 6570918"/>
              <a:gd name="connsiteY25" fmla="*/ 5579082 h 5579082"/>
              <a:gd name="connsiteX26" fmla="*/ 1774148 w 6570918"/>
              <a:gd name="connsiteY26" fmla="*/ 5579082 h 5579082"/>
              <a:gd name="connsiteX27" fmla="*/ 1051347 w 6570918"/>
              <a:gd name="connsiteY27" fmla="*/ 5579082 h 5579082"/>
              <a:gd name="connsiteX28" fmla="*/ 0 w 6570918"/>
              <a:gd name="connsiteY28" fmla="*/ 5579082 h 5579082"/>
              <a:gd name="connsiteX29" fmla="*/ 0 w 6570918"/>
              <a:gd name="connsiteY29" fmla="*/ 5049069 h 5579082"/>
              <a:gd name="connsiteX30" fmla="*/ 0 w 6570918"/>
              <a:gd name="connsiteY30" fmla="*/ 4407475 h 5579082"/>
              <a:gd name="connsiteX31" fmla="*/ 0 w 6570918"/>
              <a:gd name="connsiteY31" fmla="*/ 3654299 h 5579082"/>
              <a:gd name="connsiteX32" fmla="*/ 0 w 6570918"/>
              <a:gd name="connsiteY32" fmla="*/ 2845332 h 5579082"/>
              <a:gd name="connsiteX33" fmla="*/ 0 w 6570918"/>
              <a:gd name="connsiteY33" fmla="*/ 2315319 h 5579082"/>
              <a:gd name="connsiteX34" fmla="*/ 0 w 6570918"/>
              <a:gd name="connsiteY34" fmla="*/ 1785306 h 5579082"/>
              <a:gd name="connsiteX35" fmla="*/ 0 w 6570918"/>
              <a:gd name="connsiteY35" fmla="*/ 976339 h 5579082"/>
              <a:gd name="connsiteX36" fmla="*/ 0 w 6570918"/>
              <a:gd name="connsiteY36" fmla="*/ 0 h 557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570918" h="5579082" fill="none" extrusionOk="0">
                <a:moveTo>
                  <a:pt x="0" y="0"/>
                </a:moveTo>
                <a:cubicBezTo>
                  <a:pt x="243958" y="-12943"/>
                  <a:pt x="320490" y="5069"/>
                  <a:pt x="525673" y="0"/>
                </a:cubicBezTo>
                <a:cubicBezTo>
                  <a:pt x="730856" y="-5069"/>
                  <a:pt x="894885" y="-31124"/>
                  <a:pt x="1182765" y="0"/>
                </a:cubicBezTo>
                <a:cubicBezTo>
                  <a:pt x="1470645" y="31124"/>
                  <a:pt x="1749273" y="-34665"/>
                  <a:pt x="1905566" y="0"/>
                </a:cubicBezTo>
                <a:cubicBezTo>
                  <a:pt x="2061859" y="34665"/>
                  <a:pt x="2197988" y="-9109"/>
                  <a:pt x="2365530" y="0"/>
                </a:cubicBezTo>
                <a:cubicBezTo>
                  <a:pt x="2533072" y="9109"/>
                  <a:pt x="2717818" y="14270"/>
                  <a:pt x="2825495" y="0"/>
                </a:cubicBezTo>
                <a:cubicBezTo>
                  <a:pt x="2933173" y="-14270"/>
                  <a:pt x="3325797" y="34931"/>
                  <a:pt x="3614005" y="0"/>
                </a:cubicBezTo>
                <a:cubicBezTo>
                  <a:pt x="3902213" y="-34931"/>
                  <a:pt x="4022668" y="20046"/>
                  <a:pt x="4271097" y="0"/>
                </a:cubicBezTo>
                <a:cubicBezTo>
                  <a:pt x="4519526" y="-20046"/>
                  <a:pt x="4513512" y="-11694"/>
                  <a:pt x="4731061" y="0"/>
                </a:cubicBezTo>
                <a:cubicBezTo>
                  <a:pt x="4948610" y="11694"/>
                  <a:pt x="5198372" y="9165"/>
                  <a:pt x="5388153" y="0"/>
                </a:cubicBezTo>
                <a:cubicBezTo>
                  <a:pt x="5577934" y="-9165"/>
                  <a:pt x="6151380" y="40199"/>
                  <a:pt x="6570918" y="0"/>
                </a:cubicBezTo>
                <a:cubicBezTo>
                  <a:pt x="6551036" y="203561"/>
                  <a:pt x="6580818" y="383315"/>
                  <a:pt x="6570918" y="641594"/>
                </a:cubicBezTo>
                <a:cubicBezTo>
                  <a:pt x="6561018" y="899873"/>
                  <a:pt x="6567176" y="1128287"/>
                  <a:pt x="6570918" y="1338980"/>
                </a:cubicBezTo>
                <a:cubicBezTo>
                  <a:pt x="6574660" y="1549673"/>
                  <a:pt x="6585356" y="1654385"/>
                  <a:pt x="6570918" y="1868992"/>
                </a:cubicBezTo>
                <a:cubicBezTo>
                  <a:pt x="6556480" y="2083599"/>
                  <a:pt x="6556432" y="2483858"/>
                  <a:pt x="6570918" y="2677959"/>
                </a:cubicBezTo>
                <a:cubicBezTo>
                  <a:pt x="6585404" y="2872060"/>
                  <a:pt x="6594779" y="3123863"/>
                  <a:pt x="6570918" y="3375345"/>
                </a:cubicBezTo>
                <a:cubicBezTo>
                  <a:pt x="6547057" y="3626827"/>
                  <a:pt x="6570936" y="3958160"/>
                  <a:pt x="6570918" y="4184312"/>
                </a:cubicBezTo>
                <a:cubicBezTo>
                  <a:pt x="6570900" y="4410464"/>
                  <a:pt x="6547287" y="4544723"/>
                  <a:pt x="6570918" y="4825906"/>
                </a:cubicBezTo>
                <a:cubicBezTo>
                  <a:pt x="6594549" y="5107089"/>
                  <a:pt x="6602036" y="5410476"/>
                  <a:pt x="6570918" y="5579082"/>
                </a:cubicBezTo>
                <a:cubicBezTo>
                  <a:pt x="6298110" y="5570936"/>
                  <a:pt x="6115328" y="5586054"/>
                  <a:pt x="5913826" y="5579082"/>
                </a:cubicBezTo>
                <a:cubicBezTo>
                  <a:pt x="5712324" y="5572110"/>
                  <a:pt x="5388485" y="5595536"/>
                  <a:pt x="5256734" y="5579082"/>
                </a:cubicBezTo>
                <a:cubicBezTo>
                  <a:pt x="5124983" y="5562628"/>
                  <a:pt x="4935790" y="5558095"/>
                  <a:pt x="4796770" y="5579082"/>
                </a:cubicBezTo>
                <a:cubicBezTo>
                  <a:pt x="4657750" y="5600069"/>
                  <a:pt x="4406133" y="5565422"/>
                  <a:pt x="4139678" y="5579082"/>
                </a:cubicBezTo>
                <a:cubicBezTo>
                  <a:pt x="3873223" y="5592742"/>
                  <a:pt x="3680595" y="5550657"/>
                  <a:pt x="3548296" y="5579082"/>
                </a:cubicBezTo>
                <a:cubicBezTo>
                  <a:pt x="3415997" y="5607507"/>
                  <a:pt x="3154943" y="5582453"/>
                  <a:pt x="2956913" y="5579082"/>
                </a:cubicBezTo>
                <a:cubicBezTo>
                  <a:pt x="2758883" y="5575711"/>
                  <a:pt x="2616161" y="5608318"/>
                  <a:pt x="2365530" y="5579082"/>
                </a:cubicBezTo>
                <a:cubicBezTo>
                  <a:pt x="2114899" y="5549846"/>
                  <a:pt x="2015415" y="5589111"/>
                  <a:pt x="1774148" y="5579082"/>
                </a:cubicBezTo>
                <a:cubicBezTo>
                  <a:pt x="1532881" y="5569053"/>
                  <a:pt x="1276772" y="5614025"/>
                  <a:pt x="1051347" y="5579082"/>
                </a:cubicBezTo>
                <a:cubicBezTo>
                  <a:pt x="825922" y="5544139"/>
                  <a:pt x="317006" y="5579887"/>
                  <a:pt x="0" y="5579082"/>
                </a:cubicBezTo>
                <a:cubicBezTo>
                  <a:pt x="647" y="5359793"/>
                  <a:pt x="-19331" y="5263540"/>
                  <a:pt x="0" y="5049069"/>
                </a:cubicBezTo>
                <a:cubicBezTo>
                  <a:pt x="19331" y="4834598"/>
                  <a:pt x="-28451" y="4599178"/>
                  <a:pt x="0" y="4407475"/>
                </a:cubicBezTo>
                <a:cubicBezTo>
                  <a:pt x="28451" y="4215772"/>
                  <a:pt x="-6879" y="3851595"/>
                  <a:pt x="0" y="3654299"/>
                </a:cubicBezTo>
                <a:cubicBezTo>
                  <a:pt x="6879" y="3457003"/>
                  <a:pt x="-13361" y="3153430"/>
                  <a:pt x="0" y="2845332"/>
                </a:cubicBezTo>
                <a:cubicBezTo>
                  <a:pt x="13361" y="2537234"/>
                  <a:pt x="-16264" y="2440224"/>
                  <a:pt x="0" y="2315319"/>
                </a:cubicBezTo>
                <a:cubicBezTo>
                  <a:pt x="16264" y="2190414"/>
                  <a:pt x="-4326" y="1972406"/>
                  <a:pt x="0" y="1785306"/>
                </a:cubicBezTo>
                <a:cubicBezTo>
                  <a:pt x="4326" y="1598206"/>
                  <a:pt x="36209" y="1149228"/>
                  <a:pt x="0" y="976339"/>
                </a:cubicBezTo>
                <a:cubicBezTo>
                  <a:pt x="-36209" y="803450"/>
                  <a:pt x="-26312" y="313518"/>
                  <a:pt x="0" y="0"/>
                </a:cubicBezTo>
                <a:close/>
              </a:path>
              <a:path w="6570918" h="5579082" stroke="0" extrusionOk="0">
                <a:moveTo>
                  <a:pt x="0" y="0"/>
                </a:moveTo>
                <a:cubicBezTo>
                  <a:pt x="278313" y="27288"/>
                  <a:pt x="431280" y="2299"/>
                  <a:pt x="591383" y="0"/>
                </a:cubicBezTo>
                <a:cubicBezTo>
                  <a:pt x="751486" y="-2299"/>
                  <a:pt x="864229" y="-10501"/>
                  <a:pt x="1051347" y="0"/>
                </a:cubicBezTo>
                <a:cubicBezTo>
                  <a:pt x="1238465" y="10501"/>
                  <a:pt x="1656622" y="-8810"/>
                  <a:pt x="1839857" y="0"/>
                </a:cubicBezTo>
                <a:cubicBezTo>
                  <a:pt x="2023092" y="8810"/>
                  <a:pt x="2169087" y="15350"/>
                  <a:pt x="2431240" y="0"/>
                </a:cubicBezTo>
                <a:cubicBezTo>
                  <a:pt x="2693393" y="-15350"/>
                  <a:pt x="2900257" y="27267"/>
                  <a:pt x="3022622" y="0"/>
                </a:cubicBezTo>
                <a:cubicBezTo>
                  <a:pt x="3144987" y="-27267"/>
                  <a:pt x="3447181" y="14689"/>
                  <a:pt x="3811132" y="0"/>
                </a:cubicBezTo>
                <a:cubicBezTo>
                  <a:pt x="4175083" y="-14689"/>
                  <a:pt x="4141184" y="1416"/>
                  <a:pt x="4336806" y="0"/>
                </a:cubicBezTo>
                <a:cubicBezTo>
                  <a:pt x="4532428" y="-1416"/>
                  <a:pt x="4953156" y="21134"/>
                  <a:pt x="5125316" y="0"/>
                </a:cubicBezTo>
                <a:cubicBezTo>
                  <a:pt x="5297476" y="-21134"/>
                  <a:pt x="5588322" y="-4504"/>
                  <a:pt x="5913826" y="0"/>
                </a:cubicBezTo>
                <a:cubicBezTo>
                  <a:pt x="6239330" y="4504"/>
                  <a:pt x="6420523" y="-5260"/>
                  <a:pt x="6570918" y="0"/>
                </a:cubicBezTo>
                <a:cubicBezTo>
                  <a:pt x="6591445" y="372376"/>
                  <a:pt x="6574842" y="632430"/>
                  <a:pt x="6570918" y="808967"/>
                </a:cubicBezTo>
                <a:cubicBezTo>
                  <a:pt x="6566994" y="985504"/>
                  <a:pt x="6590171" y="1307889"/>
                  <a:pt x="6570918" y="1562143"/>
                </a:cubicBezTo>
                <a:cubicBezTo>
                  <a:pt x="6551665" y="1816397"/>
                  <a:pt x="6555438" y="1963128"/>
                  <a:pt x="6570918" y="2092156"/>
                </a:cubicBezTo>
                <a:cubicBezTo>
                  <a:pt x="6586398" y="2221184"/>
                  <a:pt x="6566210" y="2620933"/>
                  <a:pt x="6570918" y="2789541"/>
                </a:cubicBezTo>
                <a:cubicBezTo>
                  <a:pt x="6575626" y="2958149"/>
                  <a:pt x="6544837" y="3183433"/>
                  <a:pt x="6570918" y="3486926"/>
                </a:cubicBezTo>
                <a:cubicBezTo>
                  <a:pt x="6596999" y="3790419"/>
                  <a:pt x="6605308" y="3845885"/>
                  <a:pt x="6570918" y="4184312"/>
                </a:cubicBezTo>
                <a:cubicBezTo>
                  <a:pt x="6536528" y="4522739"/>
                  <a:pt x="6608082" y="4624099"/>
                  <a:pt x="6570918" y="4937488"/>
                </a:cubicBezTo>
                <a:cubicBezTo>
                  <a:pt x="6533754" y="5250877"/>
                  <a:pt x="6586964" y="5431073"/>
                  <a:pt x="6570918" y="5579082"/>
                </a:cubicBezTo>
                <a:cubicBezTo>
                  <a:pt x="6289892" y="5586213"/>
                  <a:pt x="6205354" y="5547724"/>
                  <a:pt x="5848117" y="5579082"/>
                </a:cubicBezTo>
                <a:cubicBezTo>
                  <a:pt x="5490880" y="5610440"/>
                  <a:pt x="5430172" y="5600685"/>
                  <a:pt x="5322444" y="5579082"/>
                </a:cubicBezTo>
                <a:cubicBezTo>
                  <a:pt x="5214716" y="5557479"/>
                  <a:pt x="4791298" y="5604209"/>
                  <a:pt x="4533933" y="5579082"/>
                </a:cubicBezTo>
                <a:cubicBezTo>
                  <a:pt x="4276568" y="5553955"/>
                  <a:pt x="4194834" y="5592381"/>
                  <a:pt x="3876842" y="5579082"/>
                </a:cubicBezTo>
                <a:cubicBezTo>
                  <a:pt x="3558850" y="5565783"/>
                  <a:pt x="3592122" y="5581860"/>
                  <a:pt x="3351168" y="5579082"/>
                </a:cubicBezTo>
                <a:cubicBezTo>
                  <a:pt x="3110214" y="5576304"/>
                  <a:pt x="2934023" y="5584193"/>
                  <a:pt x="2694076" y="5579082"/>
                </a:cubicBezTo>
                <a:cubicBezTo>
                  <a:pt x="2454129" y="5573971"/>
                  <a:pt x="2428702" y="5591803"/>
                  <a:pt x="2234112" y="5579082"/>
                </a:cubicBezTo>
                <a:cubicBezTo>
                  <a:pt x="2039522" y="5566361"/>
                  <a:pt x="1981009" y="5601189"/>
                  <a:pt x="1774148" y="5579082"/>
                </a:cubicBezTo>
                <a:cubicBezTo>
                  <a:pt x="1567287" y="5556975"/>
                  <a:pt x="1275481" y="5606317"/>
                  <a:pt x="1117056" y="5579082"/>
                </a:cubicBezTo>
                <a:cubicBezTo>
                  <a:pt x="958631" y="5551847"/>
                  <a:pt x="755477" y="5572254"/>
                  <a:pt x="591383" y="5579082"/>
                </a:cubicBezTo>
                <a:cubicBezTo>
                  <a:pt x="427289" y="5585910"/>
                  <a:pt x="187330" y="5591515"/>
                  <a:pt x="0" y="5579082"/>
                </a:cubicBezTo>
                <a:cubicBezTo>
                  <a:pt x="-26479" y="5461734"/>
                  <a:pt x="-8007" y="5136203"/>
                  <a:pt x="0" y="4993278"/>
                </a:cubicBezTo>
                <a:cubicBezTo>
                  <a:pt x="8007" y="4850353"/>
                  <a:pt x="-866" y="4711104"/>
                  <a:pt x="0" y="4463266"/>
                </a:cubicBezTo>
                <a:cubicBezTo>
                  <a:pt x="866" y="4215428"/>
                  <a:pt x="32773" y="4051281"/>
                  <a:pt x="0" y="3710090"/>
                </a:cubicBezTo>
                <a:cubicBezTo>
                  <a:pt x="-32773" y="3368899"/>
                  <a:pt x="-4467" y="3247332"/>
                  <a:pt x="0" y="3124286"/>
                </a:cubicBezTo>
                <a:cubicBezTo>
                  <a:pt x="4467" y="3001240"/>
                  <a:pt x="-19954" y="2606861"/>
                  <a:pt x="0" y="2371110"/>
                </a:cubicBezTo>
                <a:cubicBezTo>
                  <a:pt x="19954" y="2135359"/>
                  <a:pt x="32823" y="1730214"/>
                  <a:pt x="0" y="1562143"/>
                </a:cubicBezTo>
                <a:cubicBezTo>
                  <a:pt x="-32823" y="1394072"/>
                  <a:pt x="31174" y="1196398"/>
                  <a:pt x="0" y="920549"/>
                </a:cubicBezTo>
                <a:cubicBezTo>
                  <a:pt x="-31174" y="644700"/>
                  <a:pt x="-12315" y="369594"/>
                  <a:pt x="0" y="0"/>
                </a:cubicBezTo>
                <a:close/>
              </a:path>
            </a:pathLst>
          </a:custGeom>
          <a:solidFill>
            <a:schemeClr val="tx1"/>
          </a:solidFill>
          <a:ln w="9525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21A3182-D6EE-81CB-D4EC-01B1536F1968}"/>
              </a:ext>
            </a:extLst>
          </p:cNvPr>
          <p:cNvSpPr>
            <a:spLocks noGrp="1"/>
          </p:cNvSpPr>
          <p:nvPr>
            <p:ph idx="1"/>
          </p:nvPr>
        </p:nvSpPr>
        <p:spPr>
          <a:xfrm>
            <a:off x="5404104" y="847082"/>
            <a:ext cx="5946648" cy="4988412"/>
          </a:xfrm>
        </p:spPr>
        <p:txBody>
          <a:bodyPr>
            <a:normAutofit/>
          </a:bodyPr>
          <a:lstStyle/>
          <a:p>
            <a:pPr>
              <a:lnSpc>
                <a:spcPct val="100000"/>
              </a:lnSpc>
            </a:pPr>
            <a:r>
              <a:rPr lang="en-US" sz="2600" dirty="0">
                <a:solidFill>
                  <a:schemeClr val="bg1"/>
                </a:solidFill>
                <a:latin typeface="Times New Roman" panose="02020603050405020304" pitchFamily="18" charset="0"/>
                <a:cs typeface="Times New Roman" panose="02020603050405020304" pitchFamily="18" charset="0"/>
              </a:rPr>
              <a:t>A certain bank in North America wants to perform customer churn analysis, as the credit card business of the bank is not performing very well. Churn analysis will help the bank evaluate the customers who have stopped purchasing the credit card of the bank and figure out measures to reduce the bank's customer loss rate. </a:t>
            </a:r>
          </a:p>
          <a:p>
            <a:pPr>
              <a:lnSpc>
                <a:spcPct val="100000"/>
              </a:lnSpc>
            </a:pPr>
            <a:r>
              <a:rPr lang="en-US" sz="2600" dirty="0">
                <a:solidFill>
                  <a:schemeClr val="bg1"/>
                </a:solidFill>
                <a:latin typeface="Times New Roman" panose="02020603050405020304" pitchFamily="18" charset="0"/>
                <a:cs typeface="Times New Roman" panose="02020603050405020304" pitchFamily="18" charset="0"/>
              </a:rPr>
              <a:t>As a data analyst, needs to analyze the banks customers' churn data by performing the tasks given in the upcoming slides.</a:t>
            </a:r>
          </a:p>
          <a:p>
            <a:pPr marL="0" indent="0">
              <a:lnSpc>
                <a:spcPct val="100000"/>
              </a:lnSpc>
              <a:buNone/>
            </a:pPr>
            <a:endParaRPr lang="en-IN" sz="2600" dirty="0">
              <a:solidFill>
                <a:schemeClr val="bg1"/>
              </a:solidFill>
            </a:endParaRPr>
          </a:p>
        </p:txBody>
      </p:sp>
    </p:spTree>
    <p:extLst>
      <p:ext uri="{BB962C8B-B14F-4D97-AF65-F5344CB8AC3E}">
        <p14:creationId xmlns:p14="http://schemas.microsoft.com/office/powerpoint/2010/main" val="20046090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ED1D94F-BC8C-4ABD-9133-E5FE8FD01D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up of a building&#10;&#10;Description automatically generated">
            <a:extLst>
              <a:ext uri="{FF2B5EF4-FFF2-40B4-BE49-F238E27FC236}">
                <a16:creationId xmlns:a16="http://schemas.microsoft.com/office/drawing/2014/main" id="{A787A92D-0165-D0AB-6A9F-F3119D351CCD}"/>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a:stretch/>
        </p:blipFill>
        <p:spPr>
          <a:xfrm>
            <a:off x="20" y="10"/>
            <a:ext cx="12191980" cy="6857989"/>
          </a:xfrm>
          <a:prstGeom prst="rect">
            <a:avLst/>
          </a:prstGeom>
        </p:spPr>
      </p:pic>
      <p:sp>
        <p:nvSpPr>
          <p:cNvPr id="2" name="Title 1">
            <a:extLst>
              <a:ext uri="{FF2B5EF4-FFF2-40B4-BE49-F238E27FC236}">
                <a16:creationId xmlns:a16="http://schemas.microsoft.com/office/drawing/2014/main" id="{7E091EDA-020F-3539-D6DC-F4B56EBA185C}"/>
              </a:ext>
            </a:extLst>
          </p:cNvPr>
          <p:cNvSpPr>
            <a:spLocks noGrp="1"/>
          </p:cNvSpPr>
          <p:nvPr>
            <p:ph type="title"/>
          </p:nvPr>
        </p:nvSpPr>
        <p:spPr>
          <a:xfrm>
            <a:off x="7525512" y="494951"/>
            <a:ext cx="4023360" cy="5722227"/>
          </a:xfrm>
        </p:spPr>
        <p:txBody>
          <a:bodyPr>
            <a:normAutofit/>
          </a:bodyPr>
          <a:lstStyle/>
          <a:p>
            <a:r>
              <a:rPr lang="en-US" sz="7200"/>
              <a:t>Content</a:t>
            </a:r>
            <a:endParaRPr lang="en-IN" sz="7200"/>
          </a:p>
        </p:txBody>
      </p:sp>
      <p:sp>
        <p:nvSpPr>
          <p:cNvPr id="3" name="Content Placeholder 2">
            <a:extLst>
              <a:ext uri="{FF2B5EF4-FFF2-40B4-BE49-F238E27FC236}">
                <a16:creationId xmlns:a16="http://schemas.microsoft.com/office/drawing/2014/main" id="{85F76E5C-61C0-9487-EFD2-4F471B80C304}"/>
              </a:ext>
            </a:extLst>
          </p:cNvPr>
          <p:cNvSpPr>
            <a:spLocks noGrp="1"/>
          </p:cNvSpPr>
          <p:nvPr>
            <p:ph idx="1"/>
          </p:nvPr>
        </p:nvSpPr>
        <p:spPr>
          <a:xfrm>
            <a:off x="841248" y="850392"/>
            <a:ext cx="5824728" cy="5001768"/>
          </a:xfrm>
        </p:spPr>
        <p:txBody>
          <a:bodyPr numCol="2" anchor="ctr">
            <a:normAutofit fontScale="92500" lnSpcReduction="20000"/>
          </a:bodyPr>
          <a:lstStyle/>
          <a:p>
            <a:pPr>
              <a:lnSpc>
                <a:spcPct val="100000"/>
              </a:lnSpc>
            </a:pPr>
            <a:r>
              <a:rPr lang="en-US" sz="2600"/>
              <a:t>Data Cleansing In python</a:t>
            </a:r>
          </a:p>
          <a:p>
            <a:pPr>
              <a:lnSpc>
                <a:spcPct val="100000"/>
              </a:lnSpc>
            </a:pPr>
            <a:r>
              <a:rPr lang="en-US" sz="2600"/>
              <a:t>Dashboard 1</a:t>
            </a:r>
          </a:p>
          <a:p>
            <a:pPr>
              <a:lnSpc>
                <a:spcPct val="100000"/>
              </a:lnSpc>
            </a:pPr>
            <a:r>
              <a:rPr lang="en-US" sz="2600" err="1"/>
              <a:t>Attrited</a:t>
            </a:r>
            <a:r>
              <a:rPr lang="en-US" sz="2600"/>
              <a:t> Customers</a:t>
            </a:r>
          </a:p>
          <a:p>
            <a:pPr>
              <a:lnSpc>
                <a:spcPct val="100000"/>
              </a:lnSpc>
            </a:pPr>
            <a:r>
              <a:rPr lang="en-US" sz="2600"/>
              <a:t>Existing Customer holding Silver Card</a:t>
            </a:r>
          </a:p>
          <a:p>
            <a:pPr>
              <a:lnSpc>
                <a:spcPct val="100000"/>
              </a:lnSpc>
            </a:pPr>
            <a:r>
              <a:rPr lang="en-US" sz="2600"/>
              <a:t>Attrition Rate wise Marital (M) status and education level (G) </a:t>
            </a:r>
          </a:p>
          <a:p>
            <a:pPr>
              <a:lnSpc>
                <a:spcPct val="100000"/>
              </a:lnSpc>
            </a:pPr>
            <a:r>
              <a:rPr lang="en-US" sz="2600"/>
              <a:t>Attrition Rate wise Marital (S) status and education level (D)</a:t>
            </a:r>
          </a:p>
          <a:p>
            <a:pPr>
              <a:lnSpc>
                <a:spcPct val="100000"/>
              </a:lnSpc>
            </a:pPr>
            <a:r>
              <a:rPr lang="en-US" sz="2600"/>
              <a:t>Dashboard 2</a:t>
            </a:r>
          </a:p>
          <a:p>
            <a:pPr>
              <a:lnSpc>
                <a:spcPct val="100000"/>
              </a:lnSpc>
            </a:pPr>
            <a:r>
              <a:rPr lang="en-US" sz="2600"/>
              <a:t>Female wise Attrition Rate</a:t>
            </a:r>
          </a:p>
          <a:p>
            <a:pPr>
              <a:lnSpc>
                <a:spcPct val="100000"/>
              </a:lnSpc>
            </a:pPr>
            <a:r>
              <a:rPr lang="en-US" sz="2600"/>
              <a:t>Attrition of customer having Platinum Card</a:t>
            </a:r>
          </a:p>
          <a:p>
            <a:pPr>
              <a:lnSpc>
                <a:spcPct val="100000"/>
              </a:lnSpc>
            </a:pPr>
            <a:r>
              <a:rPr lang="en-US" sz="2600"/>
              <a:t>Existing Customer having dependent 2</a:t>
            </a:r>
          </a:p>
          <a:p>
            <a:pPr>
              <a:lnSpc>
                <a:spcPct val="100000"/>
              </a:lnSpc>
            </a:pPr>
            <a:r>
              <a:rPr lang="en-US" sz="2600" err="1"/>
              <a:t>Attriting</a:t>
            </a:r>
            <a:r>
              <a:rPr lang="en-US" sz="2600"/>
              <a:t> Customer having dependent 3</a:t>
            </a:r>
          </a:p>
          <a:p>
            <a:pPr>
              <a:lnSpc>
                <a:spcPct val="100000"/>
              </a:lnSpc>
            </a:pPr>
            <a:r>
              <a:rPr lang="en-US" sz="2600" err="1"/>
              <a:t>Attrited</a:t>
            </a:r>
            <a:r>
              <a:rPr lang="en-US" sz="2600"/>
              <a:t> Female Customer with 3 dependent counts</a:t>
            </a:r>
          </a:p>
          <a:p>
            <a:pPr>
              <a:lnSpc>
                <a:spcPct val="100000"/>
              </a:lnSpc>
            </a:pPr>
            <a:r>
              <a:rPr lang="en-US" sz="2600"/>
              <a:t>Summary</a:t>
            </a:r>
            <a:endParaRPr lang="en-IN" sz="2600"/>
          </a:p>
        </p:txBody>
      </p:sp>
      <p:sp>
        <p:nvSpPr>
          <p:cNvPr id="12" name="sketchy content container">
            <a:extLst>
              <a:ext uri="{FF2B5EF4-FFF2-40B4-BE49-F238E27FC236}">
                <a16:creationId xmlns:a16="http://schemas.microsoft.com/office/drawing/2014/main" id="{65C49067-A40C-4881-A0C6-21B612551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75" y="494951"/>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25400">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276449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5" name="Rectangle 24">
            <a:extLst>
              <a:ext uri="{FF2B5EF4-FFF2-40B4-BE49-F238E27FC236}">
                <a16:creationId xmlns:a16="http://schemas.microsoft.com/office/drawing/2014/main" id="{D75A5B51-0925-4835-8511-A0DD17EAA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51D7A6-D3A8-3C83-63B4-C6C3073034CC}"/>
              </a:ext>
            </a:extLst>
          </p:cNvPr>
          <p:cNvSpPr>
            <a:spLocks noGrp="1"/>
          </p:cNvSpPr>
          <p:nvPr>
            <p:ph type="title"/>
          </p:nvPr>
        </p:nvSpPr>
        <p:spPr>
          <a:xfrm>
            <a:off x="612648" y="365125"/>
            <a:ext cx="5295015" cy="2063808"/>
          </a:xfrm>
        </p:spPr>
        <p:txBody>
          <a:bodyPr vert="horz" lIns="91440" tIns="45720" rIns="91440" bIns="45720" rtlCol="0" anchor="b">
            <a:normAutofit/>
          </a:bodyPr>
          <a:lstStyle/>
          <a:p>
            <a:r>
              <a:rPr lang="en-US" dirty="0"/>
              <a:t>Data Cleansing In python</a:t>
            </a:r>
          </a:p>
        </p:txBody>
      </p:sp>
      <p:sp>
        <p:nvSpPr>
          <p:cNvPr id="27" name="Rectangle 6">
            <a:extLst>
              <a:ext uri="{FF2B5EF4-FFF2-40B4-BE49-F238E27FC236}">
                <a16:creationId xmlns:a16="http://schemas.microsoft.com/office/drawing/2014/main" id="{35AD8443-F80F-481A-A3DE-89A2D0BA7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648" y="265475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A91BFF"/>
          </a:solidFill>
          <a:ln w="38100" cap="rnd">
            <a:solidFill>
              <a:srgbClr val="A91B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ontent Placeholder 19">
            <a:extLst>
              <a:ext uri="{FF2B5EF4-FFF2-40B4-BE49-F238E27FC236}">
                <a16:creationId xmlns:a16="http://schemas.microsoft.com/office/drawing/2014/main" id="{16015101-56EF-EBA8-777F-BF92D7BAA609}"/>
              </a:ext>
            </a:extLst>
          </p:cNvPr>
          <p:cNvSpPr>
            <a:spLocks noGrp="1"/>
          </p:cNvSpPr>
          <p:nvPr>
            <p:ph sz="half" idx="2"/>
          </p:nvPr>
        </p:nvSpPr>
        <p:spPr>
          <a:xfrm>
            <a:off x="612648" y="2908005"/>
            <a:ext cx="5295015" cy="3268957"/>
          </a:xfrm>
        </p:spPr>
        <p:txBody>
          <a:bodyPr vert="horz" lIns="91440" tIns="45720" rIns="91440" bIns="45720" rtlCol="0">
            <a:normAutofit/>
          </a:bodyPr>
          <a:lstStyle/>
          <a:p>
            <a:r>
              <a:rPr lang="en-US" sz="1600" dirty="0">
                <a:latin typeface="Times New Roman" panose="02020603050405020304" pitchFamily="18" charset="0"/>
                <a:cs typeface="Times New Roman" panose="02020603050405020304" pitchFamily="18" charset="0"/>
              </a:rPr>
              <a:t>Loading the data in a given data in python with the help of pandas Library.</a:t>
            </a:r>
          </a:p>
          <a:p>
            <a:r>
              <a:rPr lang="en-US" sz="1600" dirty="0">
                <a:latin typeface="Times New Roman" panose="02020603050405020304" pitchFamily="18" charset="0"/>
                <a:cs typeface="Times New Roman" panose="02020603050405020304" pitchFamily="18" charset="0"/>
              </a:rPr>
              <a:t>Identifying the columns having null values in the data frame and treating it accordingly.</a:t>
            </a:r>
          </a:p>
          <a:p>
            <a:r>
              <a:rPr lang="en-US" sz="1600" dirty="0">
                <a:latin typeface="Times New Roman" panose="02020603050405020304" pitchFamily="18" charset="0"/>
                <a:cs typeface="Times New Roman" panose="02020603050405020304" pitchFamily="18" charset="0"/>
              </a:rPr>
              <a:t>Identifying the outliers in the numerical data and treating it accordingly.</a:t>
            </a:r>
          </a:p>
          <a:p>
            <a:r>
              <a:rPr lang="en-US" sz="1600" dirty="0">
                <a:latin typeface="Times New Roman" panose="02020603050405020304" pitchFamily="18" charset="0"/>
                <a:cs typeface="Times New Roman" panose="02020603050405020304" pitchFamily="18" charset="0"/>
              </a:rPr>
              <a:t>With the help of to_csv downloading the clean data into csv format. That can be loaded into the tableau public for advance visualization . </a:t>
            </a:r>
          </a:p>
        </p:txBody>
      </p:sp>
      <p:pic>
        <p:nvPicPr>
          <p:cNvPr id="11" name="Content Placeholder 10" descr="A screenshot of a computer&#10;&#10;Description automatically generated">
            <a:extLst>
              <a:ext uri="{FF2B5EF4-FFF2-40B4-BE49-F238E27FC236}">
                <a16:creationId xmlns:a16="http://schemas.microsoft.com/office/drawing/2014/main" id="{1CE411AD-6291-7200-AD74-BE2D9790609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421459" y="362384"/>
            <a:ext cx="2553481" cy="2884488"/>
          </a:xfrm>
          <a:prstGeom prst="rect">
            <a:avLst/>
          </a:prstGeom>
        </p:spPr>
      </p:pic>
      <p:pic>
        <p:nvPicPr>
          <p:cNvPr id="15" name="Picture 14" descr="A picture containing text, font, screenshot, line&#10;&#10;Description automatically generated">
            <a:extLst>
              <a:ext uri="{FF2B5EF4-FFF2-40B4-BE49-F238E27FC236}">
                <a16:creationId xmlns:a16="http://schemas.microsoft.com/office/drawing/2014/main" id="{A358DD82-F581-8C4B-FDBF-B419B507A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4328" y="1555968"/>
            <a:ext cx="2603605" cy="497318"/>
          </a:xfrm>
          <a:prstGeom prst="rect">
            <a:avLst/>
          </a:prstGeom>
        </p:spPr>
      </p:pic>
      <p:pic>
        <p:nvPicPr>
          <p:cNvPr id="13" name="Content Placeholder 12" descr="A screenshot of a credit card&#10;&#10;Description automatically generated with low confidence">
            <a:extLst>
              <a:ext uri="{FF2B5EF4-FFF2-40B4-BE49-F238E27FC236}">
                <a16:creationId xmlns:a16="http://schemas.microsoft.com/office/drawing/2014/main" id="{7DAD2601-2C06-F93C-7DD5-55C632793C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6397" y="4399591"/>
            <a:ext cx="5431536" cy="804038"/>
          </a:xfrm>
          <a:prstGeom prst="rect">
            <a:avLst/>
          </a:prstGeom>
        </p:spPr>
      </p:pic>
    </p:spTree>
    <p:extLst>
      <p:ext uri="{BB962C8B-B14F-4D97-AF65-F5344CB8AC3E}">
        <p14:creationId xmlns:p14="http://schemas.microsoft.com/office/powerpoint/2010/main" val="650721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269033-CE97-DFBD-0FC7-2D45C0597343}"/>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dirty="0"/>
              <a:t>Dashboard 1</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5AD4EB"/>
          </a:solidFill>
          <a:ln w="38100" cap="rnd">
            <a:solidFill>
              <a:srgbClr val="5AD4E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C581E894-E97F-911D-9FB4-4B7E649C0A97}"/>
              </a:ext>
            </a:extLst>
          </p:cNvPr>
          <p:cNvSpPr>
            <a:spLocks noGrp="1"/>
          </p:cNvSpPr>
          <p:nvPr>
            <p:ph sz="half" idx="2"/>
          </p:nvPr>
        </p:nvSpPr>
        <p:spPr>
          <a:xfrm>
            <a:off x="630936" y="2807208"/>
            <a:ext cx="3429000" cy="3410712"/>
          </a:xfrm>
        </p:spPr>
        <p:txBody>
          <a:bodyPr vert="horz" lIns="91440" tIns="45720" rIns="91440" bIns="45720" rtlCol="0" anchor="t">
            <a:normAutofit fontScale="70000" lnSpcReduction="20000"/>
          </a:bodyPr>
          <a:lstStyle/>
          <a:p>
            <a:r>
              <a:rPr lang="en-US" sz="1800" dirty="0">
                <a:latin typeface="Times New Roman" panose="02020603050405020304" pitchFamily="18" charset="0"/>
                <a:cs typeface="Times New Roman" panose="02020603050405020304" pitchFamily="18" charset="0"/>
              </a:rPr>
              <a:t>This dashboard represent the customer churn. </a:t>
            </a:r>
          </a:p>
          <a:p>
            <a:r>
              <a:rPr lang="en-US" sz="1800" dirty="0">
                <a:latin typeface="Times New Roman" panose="02020603050405020304" pitchFamily="18" charset="0"/>
                <a:cs typeface="Times New Roman" panose="02020603050405020304" pitchFamily="18" charset="0"/>
              </a:rPr>
              <a:t>Pie Chart represents percentage wise attrition flag.</a:t>
            </a:r>
          </a:p>
          <a:p>
            <a:r>
              <a:rPr lang="en-US" sz="1800" dirty="0">
                <a:latin typeface="Times New Roman" panose="02020603050405020304" pitchFamily="18" charset="0"/>
                <a:cs typeface="Times New Roman" panose="02020603050405020304" pitchFamily="18" charset="0"/>
              </a:rPr>
              <a:t>Clustered bar chart 1 represent gender wise percentage of attrition flag.</a:t>
            </a:r>
          </a:p>
          <a:p>
            <a:r>
              <a:rPr lang="en-US" sz="1800" dirty="0">
                <a:latin typeface="Times New Roman" panose="02020603050405020304" pitchFamily="18" charset="0"/>
                <a:cs typeface="Times New Roman" panose="02020603050405020304" pitchFamily="18" charset="0"/>
              </a:rPr>
              <a:t>Graph 1 represents Region wise percentage of the attrition flag.</a:t>
            </a:r>
          </a:p>
          <a:p>
            <a:r>
              <a:rPr lang="en-US" sz="1800" dirty="0">
                <a:latin typeface="Times New Roman" panose="02020603050405020304" pitchFamily="18" charset="0"/>
                <a:cs typeface="Times New Roman" panose="02020603050405020304" pitchFamily="18" charset="0"/>
              </a:rPr>
              <a:t>Stacked bar represents attrition vs card category.</a:t>
            </a:r>
          </a:p>
          <a:p>
            <a:r>
              <a:rPr lang="en-US" sz="1800" dirty="0">
                <a:latin typeface="Times New Roman" panose="02020603050405020304" pitchFamily="18" charset="0"/>
                <a:cs typeface="Times New Roman" panose="02020603050405020304" pitchFamily="18" charset="0"/>
              </a:rPr>
              <a:t>Clustered bar chart 2 represent income category wise percentage of attrition flag.</a:t>
            </a:r>
          </a:p>
          <a:p>
            <a:r>
              <a:rPr lang="en-US" sz="1800" dirty="0">
                <a:latin typeface="Times New Roman" panose="02020603050405020304" pitchFamily="18" charset="0"/>
                <a:cs typeface="Times New Roman" panose="02020603050405020304" pitchFamily="18" charset="0"/>
              </a:rPr>
              <a:t>Graph 2 represents region wise count of customers</a:t>
            </a:r>
          </a:p>
          <a:p>
            <a:pPr marL="0" indent="0">
              <a:buNone/>
            </a:pPr>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screenshot of a computer&#10;&#10;Description automatically generated with low confidence">
            <a:extLst>
              <a:ext uri="{FF2B5EF4-FFF2-40B4-BE49-F238E27FC236}">
                <a16:creationId xmlns:a16="http://schemas.microsoft.com/office/drawing/2014/main" id="{98CF8085-BECB-591F-D4E7-71BE5979827E}"/>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4654296" y="1573625"/>
            <a:ext cx="6903720" cy="3710749"/>
          </a:xfrm>
          <a:prstGeom prst="rect">
            <a:avLst/>
          </a:prstGeom>
        </p:spPr>
      </p:pic>
    </p:spTree>
    <p:extLst>
      <p:ext uri="{BB962C8B-B14F-4D97-AF65-F5344CB8AC3E}">
        <p14:creationId xmlns:p14="http://schemas.microsoft.com/office/powerpoint/2010/main" val="13056077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8B5495-463F-5FAD-DB4A-390AAE9293C0}"/>
              </a:ext>
            </a:extLst>
          </p:cNvPr>
          <p:cNvSpPr>
            <a:spLocks noGrp="1"/>
          </p:cNvSpPr>
          <p:nvPr>
            <p:ph type="title"/>
          </p:nvPr>
        </p:nvSpPr>
        <p:spPr>
          <a:xfrm>
            <a:off x="630936" y="639520"/>
            <a:ext cx="3429000" cy="1719072"/>
          </a:xfrm>
        </p:spPr>
        <p:txBody>
          <a:bodyPr vert="horz" lIns="91440" tIns="45720" rIns="91440" bIns="45720" rtlCol="0" anchor="b">
            <a:normAutofit fontScale="90000"/>
          </a:bodyPr>
          <a:lstStyle/>
          <a:p>
            <a:r>
              <a:rPr lang="en-US" dirty="0" err="1"/>
              <a:t>Attrited</a:t>
            </a:r>
            <a:r>
              <a:rPr lang="en-US" dirty="0"/>
              <a:t> Customers</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DDA44A"/>
          </a:solidFill>
          <a:ln w="38100" cap="rnd">
            <a:solidFill>
              <a:srgbClr val="DDA44A"/>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3232700-075D-21B4-4838-7D349689D04F}"/>
              </a:ext>
            </a:extLst>
          </p:cNvPr>
          <p:cNvSpPr>
            <a:spLocks noGrp="1"/>
          </p:cNvSpPr>
          <p:nvPr>
            <p:ph sz="half" idx="1"/>
          </p:nvPr>
        </p:nvSpPr>
        <p:spPr>
          <a:xfrm>
            <a:off x="630936" y="2807208"/>
            <a:ext cx="3429000" cy="3410712"/>
          </a:xfrm>
        </p:spPr>
        <p:txBody>
          <a:bodyPr vert="horz" lIns="91440" tIns="45720" rIns="91440" bIns="45720" rtlCol="0" anchor="t">
            <a:normAutofit/>
          </a:bodyPr>
          <a:lstStyle/>
          <a:p>
            <a:r>
              <a:rPr lang="en-US" sz="1600" b="1" dirty="0">
                <a:latin typeface="Times New Roman" panose="02020603050405020304" pitchFamily="18" charset="0"/>
                <a:cs typeface="Times New Roman" panose="02020603050405020304" pitchFamily="18" charset="0"/>
              </a:rPr>
              <a:t>16% </a:t>
            </a:r>
            <a:r>
              <a:rPr lang="en-US" sz="1600" dirty="0">
                <a:latin typeface="Times New Roman" panose="02020603050405020304" pitchFamily="18" charset="0"/>
                <a:cs typeface="Times New Roman" panose="02020603050405020304" pitchFamily="18" charset="0"/>
              </a:rPr>
              <a:t>of the customers have </a:t>
            </a:r>
            <a:r>
              <a:rPr lang="en-US" sz="1600" dirty="0" err="1">
                <a:latin typeface="Times New Roman" panose="02020603050405020304" pitchFamily="18" charset="0"/>
                <a:cs typeface="Times New Roman" panose="02020603050405020304" pitchFamily="18" charset="0"/>
              </a:rPr>
              <a:t>attrited</a:t>
            </a:r>
            <a:r>
              <a:rPr lang="en-US" sz="1600" dirty="0">
                <a:latin typeface="Times New Roman" panose="02020603050405020304" pitchFamily="18" charset="0"/>
                <a:cs typeface="Times New Roman" panose="02020603050405020304" pitchFamily="18" charset="0"/>
              </a:rPr>
              <a:t>.</a:t>
            </a:r>
          </a:p>
          <a:p>
            <a:r>
              <a:rPr lang="en-US" sz="1600" dirty="0">
                <a:latin typeface="Times New Roman" panose="02020603050405020304" pitchFamily="18" charset="0"/>
                <a:cs typeface="Times New Roman" panose="02020603050405020304" pitchFamily="18" charset="0"/>
              </a:rPr>
              <a:t>In this 16% female has the highest attrition as compared to male. That is around </a:t>
            </a:r>
            <a:r>
              <a:rPr lang="en-US" sz="1600" b="1" dirty="0">
                <a:latin typeface="Times New Roman" panose="02020603050405020304" pitchFamily="18" charset="0"/>
                <a:cs typeface="Times New Roman" panose="02020603050405020304" pitchFamily="18" charset="0"/>
              </a:rPr>
              <a:t>57.28%.</a:t>
            </a:r>
          </a:p>
          <a:p>
            <a:r>
              <a:rPr lang="en-US" sz="1600" dirty="0">
                <a:latin typeface="Times New Roman" panose="02020603050405020304" pitchFamily="18" charset="0"/>
                <a:cs typeface="Times New Roman" panose="02020603050405020304" pitchFamily="18" charset="0"/>
              </a:rPr>
              <a:t>In </a:t>
            </a:r>
            <a:r>
              <a:rPr lang="en-US" sz="1600" b="1" dirty="0">
                <a:latin typeface="Times New Roman" panose="02020603050405020304" pitchFamily="18" charset="0"/>
                <a:cs typeface="Times New Roman" panose="02020603050405020304" pitchFamily="18" charset="0"/>
              </a:rPr>
              <a:t>England</a:t>
            </a:r>
            <a:r>
              <a:rPr lang="en-US" sz="1600" dirty="0">
                <a:latin typeface="Times New Roman" panose="02020603050405020304" pitchFamily="18" charset="0"/>
                <a:cs typeface="Times New Roman" panose="02020603050405020304" pitchFamily="18" charset="0"/>
              </a:rPr>
              <a:t>, the customers are more likely to get </a:t>
            </a:r>
            <a:r>
              <a:rPr lang="en-US" sz="1600" b="1" dirty="0">
                <a:latin typeface="Times New Roman" panose="02020603050405020304" pitchFamily="18" charset="0"/>
                <a:cs typeface="Times New Roman" panose="02020603050405020304" pitchFamily="18" charset="0"/>
              </a:rPr>
              <a:t>atterrated </a:t>
            </a:r>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picture containing text, screenshot&#10;&#10;Description automatically generated">
            <a:extLst>
              <a:ext uri="{FF2B5EF4-FFF2-40B4-BE49-F238E27FC236}">
                <a16:creationId xmlns:a16="http://schemas.microsoft.com/office/drawing/2014/main" id="{A29A402E-F00E-ADC8-A8B7-6FACD6D88BD9}"/>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90885"/>
            <a:ext cx="6903720" cy="3676230"/>
          </a:xfrm>
          <a:prstGeom prst="rect">
            <a:avLst/>
          </a:prstGeom>
        </p:spPr>
      </p:pic>
    </p:spTree>
    <p:extLst>
      <p:ext uri="{BB962C8B-B14F-4D97-AF65-F5344CB8AC3E}">
        <p14:creationId xmlns:p14="http://schemas.microsoft.com/office/powerpoint/2010/main" val="1414840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81BE1D-97AF-BE12-4D35-8B4D30B34BD4}"/>
              </a:ext>
            </a:extLst>
          </p:cNvPr>
          <p:cNvSpPr>
            <a:spLocks noGrp="1"/>
          </p:cNvSpPr>
          <p:nvPr>
            <p:ph type="title"/>
          </p:nvPr>
        </p:nvSpPr>
        <p:spPr>
          <a:xfrm>
            <a:off x="630936" y="639520"/>
            <a:ext cx="3429000" cy="1719072"/>
          </a:xfrm>
        </p:spPr>
        <p:txBody>
          <a:bodyPr vert="horz" lIns="91440" tIns="45720" rIns="91440" bIns="45720" rtlCol="0" anchor="b">
            <a:normAutofit fontScale="90000"/>
          </a:bodyPr>
          <a:lstStyle/>
          <a:p>
            <a:r>
              <a:rPr lang="en-US" dirty="0"/>
              <a:t>Existing Customer holding Silver Card</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F6B651"/>
          </a:solidFill>
          <a:ln w="38100" cap="rnd">
            <a:solidFill>
              <a:srgbClr val="F6B65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79E3D7A-1D94-A023-60DA-68799F0B1927}"/>
              </a:ext>
            </a:extLst>
          </p:cNvPr>
          <p:cNvSpPr>
            <a:spLocks noGrp="1"/>
          </p:cNvSpPr>
          <p:nvPr>
            <p:ph sz="half" idx="1"/>
          </p:nvPr>
        </p:nvSpPr>
        <p:spPr>
          <a:xfrm>
            <a:off x="630936" y="2807208"/>
            <a:ext cx="3429000" cy="3410712"/>
          </a:xfrm>
        </p:spPr>
        <p:txBody>
          <a:bodyPr vert="horz" lIns="91440" tIns="45720" rIns="91440" bIns="45720" rtlCol="0" anchor="t">
            <a:normAutofit/>
          </a:bodyPr>
          <a:lstStyle/>
          <a:p>
            <a:r>
              <a:rPr lang="en-US" sz="1600" b="1" dirty="0">
                <a:latin typeface="Times New Roman" panose="02020603050405020304" pitchFamily="18" charset="0"/>
                <a:cs typeface="Times New Roman" panose="02020603050405020304" pitchFamily="18" charset="0"/>
              </a:rPr>
              <a:t>Male</a:t>
            </a:r>
            <a:r>
              <a:rPr lang="en-US" sz="1600" dirty="0">
                <a:latin typeface="Times New Roman" panose="02020603050405020304" pitchFamily="18" charset="0"/>
                <a:cs typeface="Times New Roman" panose="02020603050405020304" pitchFamily="18" charset="0"/>
              </a:rPr>
              <a:t> is the highest </a:t>
            </a:r>
            <a:r>
              <a:rPr lang="en-US" sz="1600" b="1" dirty="0">
                <a:latin typeface="Times New Roman" panose="02020603050405020304" pitchFamily="18" charset="0"/>
                <a:cs typeface="Times New Roman" panose="02020603050405020304" pitchFamily="18" charset="0"/>
              </a:rPr>
              <a:t>retention</a:t>
            </a:r>
            <a:r>
              <a:rPr lang="en-US" sz="1600" dirty="0">
                <a:latin typeface="Times New Roman" panose="02020603050405020304" pitchFamily="18" charset="0"/>
                <a:cs typeface="Times New Roman" panose="02020603050405020304" pitchFamily="18" charset="0"/>
              </a:rPr>
              <a:t> customer having Silver card.</a:t>
            </a:r>
          </a:p>
          <a:p>
            <a:r>
              <a:rPr lang="en-US" sz="1600" b="1" dirty="0">
                <a:latin typeface="Times New Roman" panose="02020603050405020304" pitchFamily="18" charset="0"/>
                <a:cs typeface="Times New Roman" panose="02020603050405020304" pitchFamily="18" charset="0"/>
              </a:rPr>
              <a:t>England</a:t>
            </a:r>
            <a:r>
              <a:rPr lang="en-US" sz="1600" dirty="0">
                <a:latin typeface="Times New Roman" panose="02020603050405020304" pitchFamily="18" charset="0"/>
                <a:cs typeface="Times New Roman" panose="02020603050405020304" pitchFamily="18" charset="0"/>
              </a:rPr>
              <a:t> has the highest retention that is almost </a:t>
            </a:r>
            <a:r>
              <a:rPr lang="en-US" sz="1600" b="1" dirty="0">
                <a:latin typeface="Times New Roman" panose="02020603050405020304" pitchFamily="18" charset="0"/>
                <a:cs typeface="Times New Roman" panose="02020603050405020304" pitchFamily="18" charset="0"/>
              </a:rPr>
              <a:t>50%.</a:t>
            </a:r>
          </a:p>
          <a:p>
            <a:r>
              <a:rPr lang="en-US" sz="1600" b="1" dirty="0">
                <a:latin typeface="Times New Roman" panose="02020603050405020304" pitchFamily="18" charset="0"/>
                <a:cs typeface="Times New Roman" panose="02020603050405020304" pitchFamily="18" charset="0"/>
              </a:rPr>
              <a:t>North Ireland </a:t>
            </a:r>
            <a:r>
              <a:rPr lang="en-US" sz="1600" dirty="0">
                <a:latin typeface="Times New Roman" panose="02020603050405020304" pitchFamily="18" charset="0"/>
                <a:cs typeface="Times New Roman" panose="02020603050405020304" pitchFamily="18" charset="0"/>
              </a:rPr>
              <a:t>has the least retention.</a:t>
            </a:r>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screenshot of a computer&#10;&#10;Description automatically generated with low confidence">
            <a:extLst>
              <a:ext uri="{FF2B5EF4-FFF2-40B4-BE49-F238E27FC236}">
                <a16:creationId xmlns:a16="http://schemas.microsoft.com/office/drawing/2014/main" id="{69D7036B-8981-4FA8-C134-A151AF3774AC}"/>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82255"/>
            <a:ext cx="6903720" cy="3693490"/>
          </a:xfrm>
          <a:prstGeom prst="rect">
            <a:avLst/>
          </a:prstGeom>
        </p:spPr>
      </p:pic>
    </p:spTree>
    <p:extLst>
      <p:ext uri="{BB962C8B-B14F-4D97-AF65-F5344CB8AC3E}">
        <p14:creationId xmlns:p14="http://schemas.microsoft.com/office/powerpoint/2010/main" val="218897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EF58FD-6A54-7C89-84AA-3CD8E7190992}"/>
              </a:ext>
            </a:extLst>
          </p:cNvPr>
          <p:cNvSpPr>
            <a:spLocks noGrp="1"/>
          </p:cNvSpPr>
          <p:nvPr>
            <p:ph type="title"/>
          </p:nvPr>
        </p:nvSpPr>
        <p:spPr>
          <a:xfrm>
            <a:off x="630936" y="639520"/>
            <a:ext cx="3429000" cy="1719072"/>
          </a:xfrm>
        </p:spPr>
        <p:txBody>
          <a:bodyPr vert="horz" lIns="91440" tIns="45720" rIns="91440" bIns="45720" rtlCol="0" anchor="b">
            <a:noAutofit/>
          </a:bodyPr>
          <a:lstStyle/>
          <a:p>
            <a:r>
              <a:rPr lang="en-US" sz="4400" dirty="0"/>
              <a:t>Attrition Rate wise Marital status and education level</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DEE352"/>
          </a:solidFill>
          <a:ln w="38100" cap="rnd">
            <a:solidFill>
              <a:srgbClr val="DEE35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D2D2847-6603-FE34-4937-F75A6C527392}"/>
              </a:ext>
            </a:extLst>
          </p:cNvPr>
          <p:cNvSpPr>
            <a:spLocks noGrp="1"/>
          </p:cNvSpPr>
          <p:nvPr>
            <p:ph sz="half" idx="1"/>
          </p:nvPr>
        </p:nvSpPr>
        <p:spPr>
          <a:xfrm>
            <a:off x="630936" y="2807208"/>
            <a:ext cx="3429000" cy="3410712"/>
          </a:xfrm>
        </p:spPr>
        <p:txBody>
          <a:bodyPr vert="horz" lIns="91440" tIns="45720" rIns="91440" bIns="45720" rtlCol="0" anchor="t">
            <a:normAutofit fontScale="92500" lnSpcReduction="20000"/>
          </a:bodyPr>
          <a:lstStyle/>
          <a:p>
            <a:r>
              <a:rPr lang="en-US" sz="1700" dirty="0">
                <a:latin typeface="Times New Roman" panose="02020603050405020304" pitchFamily="18" charset="0"/>
                <a:cs typeface="Times New Roman" panose="02020603050405020304" pitchFamily="18" charset="0"/>
              </a:rPr>
              <a:t>Marital status </a:t>
            </a:r>
            <a:r>
              <a:rPr lang="en-US" sz="1700" b="1" dirty="0">
                <a:latin typeface="Times New Roman" panose="02020603050405020304" pitchFamily="18" charset="0"/>
                <a:cs typeface="Times New Roman" panose="02020603050405020304" pitchFamily="18" charset="0"/>
              </a:rPr>
              <a:t>Married</a:t>
            </a:r>
            <a:r>
              <a:rPr lang="en-US" sz="1700" dirty="0">
                <a:latin typeface="Times New Roman" panose="02020603050405020304" pitchFamily="18" charset="0"/>
                <a:cs typeface="Times New Roman" panose="02020603050405020304" pitchFamily="18" charset="0"/>
              </a:rPr>
              <a:t> and education level </a:t>
            </a:r>
            <a:r>
              <a:rPr lang="en-US" sz="1700" b="1" dirty="0">
                <a:latin typeface="Times New Roman" panose="02020603050405020304" pitchFamily="18" charset="0"/>
                <a:cs typeface="Times New Roman" panose="02020603050405020304" pitchFamily="18" charset="0"/>
              </a:rPr>
              <a:t>Graduate</a:t>
            </a:r>
            <a:r>
              <a:rPr lang="en-US" sz="1700" dirty="0">
                <a:latin typeface="Times New Roman" panose="02020603050405020304" pitchFamily="18" charset="0"/>
                <a:cs typeface="Times New Roman" panose="02020603050405020304" pitchFamily="18" charset="0"/>
              </a:rPr>
              <a:t>, can observe that the attrite customer is 14.4%.</a:t>
            </a:r>
          </a:p>
          <a:p>
            <a:r>
              <a:rPr lang="en-US" sz="1700" dirty="0">
                <a:latin typeface="Times New Roman" panose="02020603050405020304" pitchFamily="18" charset="0"/>
                <a:cs typeface="Times New Roman" panose="02020603050405020304" pitchFamily="18" charset="0"/>
              </a:rPr>
              <a:t>In which </a:t>
            </a:r>
            <a:r>
              <a:rPr lang="en-US" sz="1700" b="1" dirty="0">
                <a:latin typeface="Times New Roman" panose="02020603050405020304" pitchFamily="18" charset="0"/>
                <a:cs typeface="Times New Roman" panose="02020603050405020304" pitchFamily="18" charset="0"/>
              </a:rPr>
              <a:t>female</a:t>
            </a:r>
            <a:r>
              <a:rPr lang="en-US" sz="1700" dirty="0">
                <a:latin typeface="Times New Roman" panose="02020603050405020304" pitchFamily="18" charset="0"/>
                <a:cs typeface="Times New Roman" panose="02020603050405020304" pitchFamily="18" charset="0"/>
              </a:rPr>
              <a:t> has the highest Percentage of attrition that is 8.86%.</a:t>
            </a:r>
          </a:p>
          <a:p>
            <a:r>
              <a:rPr lang="en-US" sz="1700" b="1" dirty="0">
                <a:latin typeface="Times New Roman" panose="02020603050405020304" pitchFamily="18" charset="0"/>
                <a:cs typeface="Times New Roman" panose="02020603050405020304" pitchFamily="18" charset="0"/>
              </a:rPr>
              <a:t>England</a:t>
            </a:r>
            <a:r>
              <a:rPr lang="en-US" sz="1700" dirty="0">
                <a:latin typeface="Times New Roman" panose="02020603050405020304" pitchFamily="18" charset="0"/>
                <a:cs typeface="Times New Roman" panose="02020603050405020304" pitchFamily="18" charset="0"/>
              </a:rPr>
              <a:t> region has the highest attired customer.</a:t>
            </a:r>
          </a:p>
          <a:p>
            <a:r>
              <a:rPr lang="en-US" sz="1700" b="1" dirty="0">
                <a:latin typeface="Times New Roman" panose="02020603050405020304" pitchFamily="18" charset="0"/>
                <a:cs typeface="Times New Roman" panose="02020603050405020304" pitchFamily="18" charset="0"/>
              </a:rPr>
              <a:t>Blue and silver </a:t>
            </a:r>
            <a:r>
              <a:rPr lang="en-US" sz="1700" dirty="0">
                <a:latin typeface="Times New Roman" panose="02020603050405020304" pitchFamily="18" charset="0"/>
                <a:cs typeface="Times New Roman" panose="02020603050405020304" pitchFamily="18" charset="0"/>
              </a:rPr>
              <a:t>has the same percentage of </a:t>
            </a:r>
            <a:r>
              <a:rPr lang="en-US" sz="1700" dirty="0" err="1">
                <a:latin typeface="Times New Roman" panose="02020603050405020304" pitchFamily="18" charset="0"/>
                <a:cs typeface="Times New Roman" panose="02020603050405020304" pitchFamily="18" charset="0"/>
              </a:rPr>
              <a:t>attrited</a:t>
            </a:r>
            <a:r>
              <a:rPr lang="en-US" sz="1700" dirty="0">
                <a:latin typeface="Times New Roman" panose="02020603050405020304" pitchFamily="18" charset="0"/>
                <a:cs typeface="Times New Roman" panose="02020603050405020304" pitchFamily="18" charset="0"/>
              </a:rPr>
              <a:t> customers.</a:t>
            </a:r>
          </a:p>
          <a:p>
            <a:r>
              <a:rPr lang="en-US" sz="1700" b="1" dirty="0">
                <a:latin typeface="Times New Roman" panose="02020603050405020304" pitchFamily="18" charset="0"/>
                <a:cs typeface="Times New Roman" panose="02020603050405020304" pitchFamily="18" charset="0"/>
              </a:rPr>
              <a:t>Less the $40k </a:t>
            </a:r>
            <a:r>
              <a:rPr lang="en-US" sz="1700" dirty="0">
                <a:latin typeface="Times New Roman" panose="02020603050405020304" pitchFamily="18" charset="0"/>
                <a:cs typeface="Times New Roman" panose="02020603050405020304" pitchFamily="18" charset="0"/>
              </a:rPr>
              <a:t>income group has the highest attrition rate.</a:t>
            </a:r>
          </a:p>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picture containing text, screenshot, design&#10;&#10;Description automatically generated">
            <a:extLst>
              <a:ext uri="{FF2B5EF4-FFF2-40B4-BE49-F238E27FC236}">
                <a16:creationId xmlns:a16="http://schemas.microsoft.com/office/drawing/2014/main" id="{FE6E5573-3B03-8AB0-5AE0-EF506D472142}"/>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90885"/>
            <a:ext cx="6903720" cy="3676230"/>
          </a:xfrm>
          <a:prstGeom prst="rect">
            <a:avLst/>
          </a:prstGeom>
        </p:spPr>
      </p:pic>
    </p:spTree>
    <p:extLst>
      <p:ext uri="{BB962C8B-B14F-4D97-AF65-F5344CB8AC3E}">
        <p14:creationId xmlns:p14="http://schemas.microsoft.com/office/powerpoint/2010/main" val="627178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5E96C7-94B2-1E39-0B73-A2B3F32C3FD1}"/>
              </a:ext>
            </a:extLst>
          </p:cNvPr>
          <p:cNvSpPr>
            <a:spLocks noGrp="1"/>
          </p:cNvSpPr>
          <p:nvPr>
            <p:ph type="title"/>
          </p:nvPr>
        </p:nvSpPr>
        <p:spPr>
          <a:xfrm>
            <a:off x="630936" y="639520"/>
            <a:ext cx="3429000" cy="1719072"/>
          </a:xfrm>
        </p:spPr>
        <p:txBody>
          <a:bodyPr vert="horz" lIns="91440" tIns="45720" rIns="91440" bIns="45720" rtlCol="0" anchor="b">
            <a:noAutofit/>
          </a:bodyPr>
          <a:lstStyle/>
          <a:p>
            <a:r>
              <a:rPr lang="en-US" sz="4400" dirty="0"/>
              <a:t>Attrition Rate wise Marital status and education level</a:t>
            </a:r>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E5EA55"/>
          </a:solidFill>
          <a:ln w="38100" cap="rnd">
            <a:solidFill>
              <a:srgbClr val="E5EA5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5AE463F-7ACF-6EB6-F2CC-E1ACAB6544D1}"/>
              </a:ext>
            </a:extLst>
          </p:cNvPr>
          <p:cNvSpPr>
            <a:spLocks noGrp="1"/>
          </p:cNvSpPr>
          <p:nvPr>
            <p:ph sz="half" idx="1"/>
          </p:nvPr>
        </p:nvSpPr>
        <p:spPr>
          <a:xfrm>
            <a:off x="630936" y="2807208"/>
            <a:ext cx="3429000" cy="3410712"/>
          </a:xfrm>
        </p:spPr>
        <p:txBody>
          <a:bodyPr vert="horz" lIns="91440" tIns="45720" rIns="91440" bIns="45720" rtlCol="0" anchor="t">
            <a:noAutofit/>
          </a:bodyPr>
          <a:lstStyle/>
          <a:p>
            <a:r>
              <a:rPr lang="en-US" sz="1600" dirty="0">
                <a:latin typeface="Times New Roman" panose="02020603050405020304" pitchFamily="18" charset="0"/>
                <a:cs typeface="Times New Roman" panose="02020603050405020304" pitchFamily="18" charset="0"/>
              </a:rPr>
              <a:t>Marital status </a:t>
            </a:r>
            <a:r>
              <a:rPr lang="en-US" sz="1600" b="1" dirty="0">
                <a:latin typeface="Times New Roman" panose="02020603050405020304" pitchFamily="18" charset="0"/>
                <a:cs typeface="Times New Roman" panose="02020603050405020304" pitchFamily="18" charset="0"/>
              </a:rPr>
              <a:t>Single</a:t>
            </a:r>
            <a:r>
              <a:rPr lang="en-US" sz="1600" dirty="0">
                <a:latin typeface="Times New Roman" panose="02020603050405020304" pitchFamily="18" charset="0"/>
                <a:cs typeface="Times New Roman" panose="02020603050405020304" pitchFamily="18" charset="0"/>
              </a:rPr>
              <a:t> and education level </a:t>
            </a:r>
            <a:r>
              <a:rPr lang="en-US" sz="1600" b="1" dirty="0">
                <a:latin typeface="Times New Roman" panose="02020603050405020304" pitchFamily="18" charset="0"/>
                <a:cs typeface="Times New Roman" panose="02020603050405020304" pitchFamily="18" charset="0"/>
              </a:rPr>
              <a:t>Doctorate</a:t>
            </a:r>
            <a:r>
              <a:rPr lang="en-US" sz="1600" dirty="0">
                <a:latin typeface="Times New Roman" panose="02020603050405020304" pitchFamily="18" charset="0"/>
                <a:cs typeface="Times New Roman" panose="02020603050405020304" pitchFamily="18" charset="0"/>
              </a:rPr>
              <a:t> , can observe that the attrite customer is 19.23%.</a:t>
            </a:r>
          </a:p>
          <a:p>
            <a:r>
              <a:rPr lang="en-US" sz="1600" dirty="0">
                <a:latin typeface="Times New Roman" panose="02020603050405020304" pitchFamily="18" charset="0"/>
                <a:cs typeface="Times New Roman" panose="02020603050405020304" pitchFamily="18" charset="0"/>
              </a:rPr>
              <a:t>In which </a:t>
            </a:r>
            <a:r>
              <a:rPr lang="en-US" sz="1600" b="1" dirty="0">
                <a:latin typeface="Times New Roman" panose="02020603050405020304" pitchFamily="18" charset="0"/>
                <a:cs typeface="Times New Roman" panose="02020603050405020304" pitchFamily="18" charset="0"/>
              </a:rPr>
              <a:t>female</a:t>
            </a:r>
            <a:r>
              <a:rPr lang="en-US" sz="1600" dirty="0">
                <a:latin typeface="Times New Roman" panose="02020603050405020304" pitchFamily="18" charset="0"/>
                <a:cs typeface="Times New Roman" panose="02020603050405020304" pitchFamily="18" charset="0"/>
              </a:rPr>
              <a:t> has the highest Percentage of attrition that is 12.09%.</a:t>
            </a:r>
          </a:p>
          <a:p>
            <a:r>
              <a:rPr lang="en-US" sz="1600" b="1" dirty="0">
                <a:latin typeface="Times New Roman" panose="02020603050405020304" pitchFamily="18" charset="0"/>
                <a:cs typeface="Times New Roman" panose="02020603050405020304" pitchFamily="18" charset="0"/>
              </a:rPr>
              <a:t>England</a:t>
            </a:r>
            <a:r>
              <a:rPr lang="en-US" sz="1600" dirty="0">
                <a:latin typeface="Times New Roman" panose="02020603050405020304" pitchFamily="18" charset="0"/>
                <a:cs typeface="Times New Roman" panose="02020603050405020304" pitchFamily="18" charset="0"/>
              </a:rPr>
              <a:t> region has the highest attired customer.</a:t>
            </a:r>
          </a:p>
          <a:p>
            <a:r>
              <a:rPr lang="en-US" sz="1600" b="1" dirty="0">
                <a:latin typeface="Times New Roman" panose="02020603050405020304" pitchFamily="18" charset="0"/>
                <a:cs typeface="Times New Roman" panose="02020603050405020304" pitchFamily="18" charset="0"/>
              </a:rPr>
              <a:t>Gold</a:t>
            </a:r>
            <a:r>
              <a:rPr lang="en-US" sz="1600" dirty="0">
                <a:latin typeface="Times New Roman" panose="02020603050405020304" pitchFamily="18" charset="0"/>
                <a:cs typeface="Times New Roman" panose="02020603050405020304" pitchFamily="18" charset="0"/>
              </a:rPr>
              <a:t> has the highest percentage of </a:t>
            </a:r>
            <a:r>
              <a:rPr lang="en-US" sz="1600" dirty="0" err="1">
                <a:latin typeface="Times New Roman" panose="02020603050405020304" pitchFamily="18" charset="0"/>
                <a:cs typeface="Times New Roman" panose="02020603050405020304" pitchFamily="18" charset="0"/>
              </a:rPr>
              <a:t>attrited</a:t>
            </a:r>
            <a:r>
              <a:rPr lang="en-US" sz="1600" dirty="0">
                <a:latin typeface="Times New Roman" panose="02020603050405020304" pitchFamily="18" charset="0"/>
                <a:cs typeface="Times New Roman" panose="02020603050405020304" pitchFamily="18" charset="0"/>
              </a:rPr>
              <a:t> customers.</a:t>
            </a:r>
          </a:p>
          <a:p>
            <a:r>
              <a:rPr lang="en-US" sz="1600" b="1" dirty="0">
                <a:latin typeface="Times New Roman" panose="02020603050405020304" pitchFamily="18" charset="0"/>
                <a:cs typeface="Times New Roman" panose="02020603050405020304" pitchFamily="18" charset="0"/>
              </a:rPr>
              <a:t>Less the $40k </a:t>
            </a:r>
            <a:r>
              <a:rPr lang="en-US" sz="1600" dirty="0">
                <a:latin typeface="Times New Roman" panose="02020603050405020304" pitchFamily="18" charset="0"/>
                <a:cs typeface="Times New Roman" panose="02020603050405020304" pitchFamily="18" charset="0"/>
              </a:rPr>
              <a:t>income group has the highest attrition rate.</a:t>
            </a:r>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picture containing text, screenshot, design&#10;&#10;Description automatically generated">
            <a:extLst>
              <a:ext uri="{FF2B5EF4-FFF2-40B4-BE49-F238E27FC236}">
                <a16:creationId xmlns:a16="http://schemas.microsoft.com/office/drawing/2014/main" id="{6783079B-591B-5EF7-D68F-A2CD63409855}"/>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54296" y="1599514"/>
            <a:ext cx="6903720" cy="3658971"/>
          </a:xfrm>
          <a:prstGeom prst="rect">
            <a:avLst/>
          </a:prstGeom>
        </p:spPr>
      </p:pic>
    </p:spTree>
    <p:extLst>
      <p:ext uri="{BB962C8B-B14F-4D97-AF65-F5344CB8AC3E}">
        <p14:creationId xmlns:p14="http://schemas.microsoft.com/office/powerpoint/2010/main" val="3995973965"/>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323</TotalTime>
  <Words>943</Words>
  <Application>Microsoft Office PowerPoint</Application>
  <PresentationFormat>Widescreen</PresentationFormat>
  <Paragraphs>99</Paragraphs>
  <Slides>17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The Hand Bold</vt:lpstr>
      <vt:lpstr>The Serif Hand Black</vt:lpstr>
      <vt:lpstr>Times New Roman</vt:lpstr>
      <vt:lpstr>SketchyVTI</vt:lpstr>
      <vt:lpstr>Project  on  Customer Churn Analysis</vt:lpstr>
      <vt:lpstr>Introduction</vt:lpstr>
      <vt:lpstr>Content</vt:lpstr>
      <vt:lpstr>Data Cleansing In python</vt:lpstr>
      <vt:lpstr>Dashboard 1</vt:lpstr>
      <vt:lpstr>Attrited Customers</vt:lpstr>
      <vt:lpstr>Existing Customer holding Silver Card</vt:lpstr>
      <vt:lpstr>Attrition Rate wise Marital status and education level</vt:lpstr>
      <vt:lpstr>Attrition Rate wise Marital status and education level</vt:lpstr>
      <vt:lpstr>Dashboard 2</vt:lpstr>
      <vt:lpstr>Female wise Attrition Rate</vt:lpstr>
      <vt:lpstr>Attrition of customer having Platinum Card</vt:lpstr>
      <vt:lpstr>Existing Customer having dependent 2</vt:lpstr>
      <vt:lpstr>Attriting Customer having dependent 3</vt:lpstr>
      <vt:lpstr>Attrited Female Customer with 3 dependent counts</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  Customer Churn Analysis</dc:title>
  <dc:creator>Kaushik G.S</dc:creator>
  <cp:lastModifiedBy>Kaushik G.S</cp:lastModifiedBy>
  <cp:revision>1</cp:revision>
  <dcterms:created xsi:type="dcterms:W3CDTF">2023-05-15T10:31:03Z</dcterms:created>
  <dcterms:modified xsi:type="dcterms:W3CDTF">2023-05-16T07:10:28Z</dcterms:modified>
</cp:coreProperties>
</file>

<file path=docProps/thumbnail.jpeg>
</file>